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1" r:id="rId4"/>
    <p:sldMasterId id="2147483812" r:id="rId5"/>
    <p:sldMasterId id="2147483813" r:id="rId6"/>
    <p:sldMasterId id="214748381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Inter"/>
      <p:regular r:id="rId20"/>
      <p:bold r:id="rId21"/>
      <p:italic r:id="rId22"/>
      <p:boldItalic r:id="rId23"/>
    </p:embeddedFont>
    <p:embeddedFont>
      <p:font typeface="Pacifico"/>
      <p:regular r:id="rId24"/>
    </p:embeddedFont>
    <p:embeddedFont>
      <p:font typeface="Inter ExtraBold"/>
      <p:bold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Inter Medium"/>
      <p:regular r:id="rId35"/>
      <p:bold r:id="rId36"/>
      <p:italic r:id="rId37"/>
      <p:boldItalic r:id="rId38"/>
    </p:embeddedFont>
    <p:embeddedFont>
      <p:font typeface="Inter Black"/>
      <p:bold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  <p:embeddedFont>
      <p:font typeface="Space Grotesk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Black-boldItalic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44" Type="http://schemas.openxmlformats.org/officeDocument/2006/relationships/font" Target="fonts/OpenSans-boldItalic.fntdata"/><Relationship Id="rId43" Type="http://schemas.openxmlformats.org/officeDocument/2006/relationships/font" Target="fonts/OpenSans-italic.fntdata"/><Relationship Id="rId46" Type="http://schemas.openxmlformats.org/officeDocument/2006/relationships/font" Target="fonts/SpaceGrotesk-bold.fntdata"/><Relationship Id="rId45" Type="http://schemas.openxmlformats.org/officeDocument/2006/relationships/font" Target="fonts/SpaceGrotes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ono-regular.fntdata"/><Relationship Id="rId30" Type="http://schemas.openxmlformats.org/officeDocument/2006/relationships/font" Target="fonts/RobotoLight-boldItalic.fntdata"/><Relationship Id="rId33" Type="http://schemas.openxmlformats.org/officeDocument/2006/relationships/font" Target="fonts/RobotoMono-italic.fntdata"/><Relationship Id="rId32" Type="http://schemas.openxmlformats.org/officeDocument/2006/relationships/font" Target="fonts/RobotoMono-bold.fntdata"/><Relationship Id="rId35" Type="http://schemas.openxmlformats.org/officeDocument/2006/relationships/font" Target="fonts/InterMedium-regular.fntdata"/><Relationship Id="rId34" Type="http://schemas.openxmlformats.org/officeDocument/2006/relationships/font" Target="fonts/RobotoMono-boldItalic.fntdata"/><Relationship Id="rId37" Type="http://schemas.openxmlformats.org/officeDocument/2006/relationships/font" Target="fonts/InterMedium-italic.fntdata"/><Relationship Id="rId36" Type="http://schemas.openxmlformats.org/officeDocument/2006/relationships/font" Target="fonts/InterMedium-bold.fntdata"/><Relationship Id="rId39" Type="http://schemas.openxmlformats.org/officeDocument/2006/relationships/font" Target="fonts/InterBlack-bold.fntdata"/><Relationship Id="rId38" Type="http://schemas.openxmlformats.org/officeDocument/2006/relationships/font" Target="fonts/InterMedium-boldItalic.fntdata"/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Pacifico-regular.fntdata"/><Relationship Id="rId23" Type="http://schemas.openxmlformats.org/officeDocument/2006/relationships/font" Target="fonts/Inter-boldItalic.fntdata"/><Relationship Id="rId26" Type="http://schemas.openxmlformats.org/officeDocument/2006/relationships/font" Target="fonts/InterExtraBold-boldItalic.fntdata"/><Relationship Id="rId25" Type="http://schemas.openxmlformats.org/officeDocument/2006/relationships/font" Target="fonts/InterExtraBold-bold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29" Type="http://schemas.openxmlformats.org/officeDocument/2006/relationships/font" Target="fonts/RobotoLight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ae6d81ba9_1_2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7ae6d81ba9_1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b97bd4321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b97bd4321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817e7b7f33_1_3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817e7b7f33_1_3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812d90c0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812d90c0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Perceive</a:t>
            </a:r>
            <a:r>
              <a:rPr lang="en"/>
              <a:t> - agent collects data - </a:t>
            </a:r>
            <a:r>
              <a:rPr lang="en">
                <a:solidFill>
                  <a:schemeClr val="dk1"/>
                </a:solidFill>
              </a:rPr>
              <a:t>which can include visual data, text, speech, or other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Reason</a:t>
            </a:r>
            <a:r>
              <a:rPr lang="en"/>
              <a:t>: agent processes the info to build a model of the environment its working in or the data its working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uses algorithms for reasoning to decide on the best course of action.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</a:t>
            </a:r>
            <a:r>
              <a:rPr lang="en"/>
              <a:t>: based on the reason and goals, </a:t>
            </a:r>
            <a:r>
              <a:rPr lang="en">
                <a:solidFill>
                  <a:schemeClr val="dk1"/>
                </a:solidFill>
              </a:rPr>
              <a:t>the agent plans a sequence of actions to achieve those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Action</a:t>
            </a:r>
            <a:r>
              <a:rPr lang="en"/>
              <a:t>: The agent executes the planned actions using the tools it has available to achieve the desired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b745dfc537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b745dfc537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previous session, we defined what an AI Agent is. Now, we stop talking about definitions.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see this definition live in a bank context. We’ve built an Agent that doesn't just 'chat'—it investigates, validates, and adjudicates financial crime alerts.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b97bd432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b97bd432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Criminals don't follow static rules. They fragment identities and hide in the noise.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current systems struggle to connect the dots between a transaction, a policy document, and a news article.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Legacy Rules Are Not Enough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an Agent that sees the whole picture.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b97bd4321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b97bd4321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"We bring the questions to the data, not the data to the questions—ensuring speed, compliance, and complete investigative visibility."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b97bd4321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b97bd432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b97bd4321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b97bd4321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b97bd4321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b97bd4321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b97bd4321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b97bd4321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engine room. We haven't just fed documents to a chatbot. We have given the Agent distinct Tools.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knows when to look at the Policy Handbook and when to search Google News. This orchestration is what turns a generic model into a specialized Investigator.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Relationship Id="rId3" Type="http://schemas.openxmlformats.org/officeDocument/2006/relationships/image" Target="../media/image5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1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2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Relationship Id="rId3" Type="http://schemas.openxmlformats.org/officeDocument/2006/relationships/image" Target="../media/image1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5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3.png"/><Relationship Id="rId3" Type="http://schemas.openxmlformats.org/officeDocument/2006/relationships/image" Target="../media/image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png"/><Relationship Id="rId3" Type="http://schemas.openxmlformats.org/officeDocument/2006/relationships/image" Target="../media/image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0.png"/><Relationship Id="rId3" Type="http://schemas.openxmlformats.org/officeDocument/2006/relationships/image" Target="../media/image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Relationship Id="rId3" Type="http://schemas.openxmlformats.org/officeDocument/2006/relationships/image" Target="../media/image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Relationship Id="rId3" Type="http://schemas.openxmlformats.org/officeDocument/2006/relationships/image" Target="../media/image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0.png"/><Relationship Id="rId3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Relationship Id="rId3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">
  <p:cSld name="CUSTOM_5">
    <p:bg>
      <p:bgPr>
        <a:solidFill>
          <a:schemeClr val="accent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03"/>
          <p:cNvSpPr txBox="1"/>
          <p:nvPr>
            <p:ph type="title"/>
          </p:nvPr>
        </p:nvSpPr>
        <p:spPr>
          <a:xfrm>
            <a:off x="457200" y="783675"/>
            <a:ext cx="4142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4" name="Google Shape;444;p103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al">
  <p:cSld name="CUSTOM_2">
    <p:bg>
      <p:bgPr>
        <a:solidFill>
          <a:schemeClr val="accen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eveloper blue">
  <p:cSld name="CUSTOM_1">
    <p:bg>
      <p:bgPr>
        <a:solidFill>
          <a:srgbClr val="101C3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1_2">
    <p:bg>
      <p:bgPr>
        <a:solidFill>
          <a:srgbClr val="101C3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06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2" name="Google Shape;452;p106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_2_1"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07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6" name="Google Shape;456;p107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solidFill>
          <a:srgbClr val="101C3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08"/>
          <p:cNvSpPr txBox="1"/>
          <p:nvPr>
            <p:ph idx="1" type="subTitle"/>
          </p:nvPr>
        </p:nvSpPr>
        <p:spPr>
          <a:xfrm>
            <a:off x="970475" y="1590500"/>
            <a:ext cx="7035300" cy="21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">
  <p:cSld name="CUSTOM_3">
    <p:bg>
      <p:bgPr>
        <a:solidFill>
          <a:schemeClr val="accent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0838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title only">
  <p:cSld name="Blank White_1_1_1_1_1_1_1_2_1_1_2_6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0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464" name="Google Shape;464;p110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center aligned - two lines 1">
  <p:cSld name="Blank White_1_1_1_1_1_1_1_2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1"/>
          <p:cNvSpPr txBox="1"/>
          <p:nvPr>
            <p:ph type="title"/>
          </p:nvPr>
        </p:nvSpPr>
        <p:spPr>
          <a:xfrm>
            <a:off x="571500" y="473749"/>
            <a:ext cx="78531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Inter ExtraBold"/>
              <a:buNone/>
              <a:defRPr sz="24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7" name="Google Shape;467;p111"/>
          <p:cNvSpPr txBox="1"/>
          <p:nvPr>
            <p:ph idx="1" type="subTitle"/>
          </p:nvPr>
        </p:nvSpPr>
        <p:spPr>
          <a:xfrm>
            <a:off x="1402050" y="1284056"/>
            <a:ext cx="6192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468" name="Google Shape;468;p111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orient="horz" pos="482">
          <p15:clr>
            <a:srgbClr val="FA7B17"/>
          </p15:clr>
        </p15:guide>
        <p15:guide id="3" orient="horz" pos="978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- Logo">
  <p:cSld name="Blank White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2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CUSTOM_1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3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3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475" name="Google Shape;475;p113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13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title only">
  <p:cSld name="Blank White_1_1_1_1_1_1_1_2_1_1_2_8_1">
    <p:bg>
      <p:bgPr>
        <a:solidFill>
          <a:schemeClr val="lt2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4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9" name="Google Shape;479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no logo">
  <p:cSld name="BLANK_5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3" name="Google Shape;483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" name="Google Shape;48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1">
  <p:cSld name="CUSTOM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7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7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489" name="Google Shape;489;p117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 title only">
  <p:cSld name="Blank White_1_1_1_1_1_1_1_2_1_1_2_7_1_1">
    <p:bg>
      <p:bgPr>
        <a:solidFill>
          <a:schemeClr val="lt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18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93" name="Google Shape;49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2">
  <p:cSld name="CUSTOM_1_5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9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19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498" name="Google Shape;498;p119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 1">
  <p:cSld name="Cutout photo">
    <p:bg>
      <p:bgPr>
        <a:solidFill>
          <a:schemeClr val="accen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43250" y="4865826"/>
            <a:ext cx="548623" cy="1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20"/>
          <p:cNvSpPr txBox="1"/>
          <p:nvPr>
            <p:ph type="title"/>
          </p:nvPr>
        </p:nvSpPr>
        <p:spPr>
          <a:xfrm>
            <a:off x="466900" y="380719"/>
            <a:ext cx="414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i="0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2" name="Google Shape;502;p120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1"/>
          <p:cNvSpPr txBox="1"/>
          <p:nvPr/>
        </p:nvSpPr>
        <p:spPr>
          <a:xfrm>
            <a:off x="493950" y="4911600"/>
            <a:ext cx="2077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05050"/>
                </a:solidFill>
                <a:latin typeface="Roboto Light"/>
                <a:ea typeface="Roboto Light"/>
                <a:cs typeface="Roboto Light"/>
                <a:sym typeface="Roboto Light"/>
              </a:rPr>
              <a:t>Company Confidential | 2023</a:t>
            </a:r>
            <a:endParaRPr sz="600">
              <a:solidFill>
                <a:srgbClr val="505050"/>
              </a:solidFill>
            </a:endParaRPr>
          </a:p>
        </p:txBody>
      </p:sp>
      <p:sp>
        <p:nvSpPr>
          <p:cNvPr id="505" name="Google Shape;505;p121"/>
          <p:cNvSpPr txBox="1"/>
          <p:nvPr/>
        </p:nvSpPr>
        <p:spPr>
          <a:xfrm>
            <a:off x="87300" y="4911600"/>
            <a:ext cx="47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05050"/>
                </a:solidFill>
                <a:latin typeface="Roboto Light"/>
                <a:ea typeface="Roboto Light"/>
                <a:cs typeface="Roboto Light"/>
                <a:sym typeface="Roboto Light"/>
              </a:rPr>
              <a:t>Page </a:t>
            </a:r>
            <a:fld id="{00000000-1234-1234-1234-123412341234}" type="slidenum">
              <a:rPr lang="en" sz="600">
                <a:solidFill>
                  <a:srgbClr val="505050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sz="600">
              <a:solidFill>
                <a:srgbClr val="505050"/>
              </a:solidFill>
            </a:endParaRPr>
          </a:p>
        </p:txBody>
      </p:sp>
      <p:sp>
        <p:nvSpPr>
          <p:cNvPr id="506" name="Google Shape;506;p121"/>
          <p:cNvSpPr txBox="1"/>
          <p:nvPr/>
        </p:nvSpPr>
        <p:spPr>
          <a:xfrm>
            <a:off x="7998900" y="4911600"/>
            <a:ext cx="1057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05050"/>
                </a:solidFill>
                <a:latin typeface="Roboto Light"/>
                <a:ea typeface="Roboto Light"/>
                <a:cs typeface="Roboto Light"/>
                <a:sym typeface="Roboto Light"/>
              </a:rPr>
              <a:t>Gordon Food Service</a:t>
            </a:r>
            <a:r>
              <a:rPr baseline="30000" lang="en" sz="600">
                <a:solidFill>
                  <a:srgbClr val="505050"/>
                </a:solidFill>
                <a:latin typeface="Roboto Light"/>
                <a:ea typeface="Roboto Light"/>
                <a:cs typeface="Roboto Light"/>
                <a:sym typeface="Roboto Light"/>
              </a:rPr>
              <a:t>®</a:t>
            </a:r>
            <a:endParaRPr baseline="30000" sz="600">
              <a:solidFill>
                <a:srgbClr val="50505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0505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">
    <p:bg>
      <p:bgPr>
        <a:solidFill>
          <a:schemeClr val="lt2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30"/>
            <a:ext cx="9144003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22"/>
          <p:cNvSpPr txBox="1"/>
          <p:nvPr>
            <p:ph type="title"/>
          </p:nvPr>
        </p:nvSpPr>
        <p:spPr>
          <a:xfrm>
            <a:off x="916044" y="2115025"/>
            <a:ext cx="5212200" cy="9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10" name="Google Shape;510;p122"/>
          <p:cNvSpPr txBox="1"/>
          <p:nvPr>
            <p:ph idx="1" type="subTitle"/>
          </p:nvPr>
        </p:nvSpPr>
        <p:spPr>
          <a:xfrm>
            <a:off x="916044" y="3360725"/>
            <a:ext cx="52122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22"/>
          <p:cNvSpPr txBox="1"/>
          <p:nvPr>
            <p:ph idx="2" type="subTitle"/>
          </p:nvPr>
        </p:nvSpPr>
        <p:spPr>
          <a:xfrm>
            <a:off x="916044" y="3808476"/>
            <a:ext cx="52122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2" name="Google Shape;51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50" y="1006700"/>
            <a:ext cx="2923774" cy="47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77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">
  <p:cSld name="BLANK_4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05435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054350" y="766550"/>
            <a:ext cx="70353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1">
  <p:cSld name="CUSTOM_6_1_1_1_1">
    <p:bg>
      <p:bgPr>
        <a:solidFill>
          <a:schemeClr val="lt2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23"/>
          <p:cNvSpPr txBox="1"/>
          <p:nvPr>
            <p:ph idx="1" type="subTitle"/>
          </p:nvPr>
        </p:nvSpPr>
        <p:spPr>
          <a:xfrm>
            <a:off x="2093700" y="2990135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123"/>
          <p:cNvSpPr txBox="1"/>
          <p:nvPr>
            <p:ph type="title"/>
          </p:nvPr>
        </p:nvSpPr>
        <p:spPr>
          <a:xfrm>
            <a:off x="2093700" y="1970010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">
  <p:cSld name="Blank White_1_1_1_1_1_1_1_2_1_1_2_8">
    <p:bg>
      <p:bgPr>
        <a:solidFill>
          <a:schemeClr val="l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24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0" name="Google Shape;520;p124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1" name="Google Shape;521;p124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22" name="Google Shape;522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bio">
  <p:cSld name="CUSTOM_2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5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25"/>
          <p:cNvSpPr txBox="1"/>
          <p:nvPr>
            <p:ph type="title"/>
          </p:nvPr>
        </p:nvSpPr>
        <p:spPr>
          <a:xfrm>
            <a:off x="494325" y="1159373"/>
            <a:ext cx="2581800" cy="5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27" name="Google Shape;527;p125"/>
          <p:cNvSpPr txBox="1"/>
          <p:nvPr>
            <p:ph idx="1" type="subTitle"/>
          </p:nvPr>
        </p:nvSpPr>
        <p:spPr>
          <a:xfrm>
            <a:off x="538275" y="3467382"/>
            <a:ext cx="2493900" cy="5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28" name="Google Shape;528;p125"/>
          <p:cNvSpPr txBox="1"/>
          <p:nvPr>
            <p:ph idx="2" type="subTitle"/>
          </p:nvPr>
        </p:nvSpPr>
        <p:spPr>
          <a:xfrm>
            <a:off x="4357191" y="997153"/>
            <a:ext cx="4104300" cy="33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529" name="Google Shape;529;p125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transition - color">
  <p:cSld name="Blank White_1_1_2"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26"/>
          <p:cNvSpPr txBox="1"/>
          <p:nvPr>
            <p:ph type="title"/>
          </p:nvPr>
        </p:nvSpPr>
        <p:spPr>
          <a:xfrm>
            <a:off x="1257300" y="1924325"/>
            <a:ext cx="4846500" cy="85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4" name="Google Shape;534;p126"/>
          <p:cNvSpPr txBox="1"/>
          <p:nvPr>
            <p:ph idx="1" type="subTitle"/>
          </p:nvPr>
        </p:nvSpPr>
        <p:spPr>
          <a:xfrm>
            <a:off x="1257300" y="2825738"/>
            <a:ext cx="4846500" cy="5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92">
          <p15:clr>
            <a:srgbClr val="FA7B17"/>
          </p15:clr>
        </p15:guide>
        <p15:guide id="2" orient="horz" pos="1407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graphic 1">
  <p:cSld name="Blank White_1_1_1_1_1_1_1_2_1_1_2_8_2_1">
    <p:bg>
      <p:bgPr>
        <a:solidFill>
          <a:schemeClr val="lt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27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127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9" name="Google Shape;539;p127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40" name="Google Shape;5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- vertical">
  <p:cSld name="Blank White_1_1_1_1_1_1_1_2_1_1_1_1_2_1_1_1_1">
    <p:bg>
      <p:bgPr>
        <a:solidFill>
          <a:schemeClr val="lt2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28"/>
          <p:cNvSpPr txBox="1"/>
          <p:nvPr>
            <p:ph type="title"/>
          </p:nvPr>
        </p:nvSpPr>
        <p:spPr>
          <a:xfrm>
            <a:off x="1085847" y="2145300"/>
            <a:ext cx="2212800" cy="8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4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ON cover">
  <p:cSld name="CUSTOM_1_1_1_1">
    <p:bg>
      <p:bgPr>
        <a:solidFill>
          <a:schemeClr val="lt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29" title="digital-assets-0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062" y="-38900"/>
            <a:ext cx="9213164" cy="518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77">
          <p15:clr>
            <a:srgbClr val="E46962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ON- title slide">
  <p:cSld name="CUSTOM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0"/>
          <p:cNvSpPr txBox="1"/>
          <p:nvPr>
            <p:ph type="title"/>
          </p:nvPr>
        </p:nvSpPr>
        <p:spPr>
          <a:xfrm>
            <a:off x="491607" y="670450"/>
            <a:ext cx="47730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48" name="Google Shape;548;p130"/>
          <p:cNvSpPr txBox="1"/>
          <p:nvPr>
            <p:ph idx="1" type="subTitle"/>
          </p:nvPr>
        </p:nvSpPr>
        <p:spPr>
          <a:xfrm>
            <a:off x="491607" y="1916150"/>
            <a:ext cx="5212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sp>
        <p:nvSpPr>
          <p:cNvPr id="549" name="Google Shape;549;p130"/>
          <p:cNvSpPr txBox="1"/>
          <p:nvPr>
            <p:ph idx="2" type="subTitle"/>
          </p:nvPr>
        </p:nvSpPr>
        <p:spPr>
          <a:xfrm>
            <a:off x="491607" y="2363901"/>
            <a:ext cx="5212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pic>
        <p:nvPicPr>
          <p:cNvPr id="550" name="Google Shape;550;p130" title="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607" y="4269563"/>
            <a:ext cx="2216202" cy="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77">
          <p15:clr>
            <a:srgbClr val="E46962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obersability - color 1">
  <p:cSld name="CUSTOM_6_1_1_3">
    <p:bg>
      <p:bgPr>
        <a:solidFill>
          <a:schemeClr val="lt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31"/>
          <p:cNvSpPr txBox="1"/>
          <p:nvPr>
            <p:ph type="title"/>
          </p:nvPr>
        </p:nvSpPr>
        <p:spPr>
          <a:xfrm>
            <a:off x="1273763" y="1970876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131"/>
          <p:cNvSpPr txBox="1"/>
          <p:nvPr>
            <p:ph idx="1" type="subTitle"/>
          </p:nvPr>
        </p:nvSpPr>
        <p:spPr>
          <a:xfrm>
            <a:off x="1273763" y="2997057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5" name="Google Shape;555;p131"/>
          <p:cNvPicPr preferRelativeResize="0"/>
          <p:nvPr/>
        </p:nvPicPr>
        <p:blipFill rotWithShape="1">
          <a:blip r:embed="rId3">
            <a:alphaModFix/>
          </a:blip>
          <a:srcRect b="17666" l="10232" r="8749" t="8105"/>
          <a:stretch/>
        </p:blipFill>
        <p:spPr>
          <a:xfrm>
            <a:off x="4944625" y="2096688"/>
            <a:ext cx="3441750" cy="304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31"/>
          <p:cNvPicPr preferRelativeResize="0"/>
          <p:nvPr/>
        </p:nvPicPr>
        <p:blipFill rotWithShape="1">
          <a:blip r:embed="rId4">
            <a:alphaModFix/>
          </a:blip>
          <a:srcRect b="7147" l="9186" r="24385" t="31656"/>
          <a:stretch/>
        </p:blipFill>
        <p:spPr>
          <a:xfrm>
            <a:off x="3658613" y="0"/>
            <a:ext cx="2571752" cy="11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02">
          <p15:clr>
            <a:srgbClr val="E46962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accent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33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3" name="Google Shape;563;p133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64" name="Google Shape;564;p133"/>
          <p:cNvPicPr preferRelativeResize="0"/>
          <p:nvPr/>
        </p:nvPicPr>
        <p:blipFill rotWithShape="1">
          <a:blip r:embed="rId3">
            <a:alphaModFix/>
          </a:blip>
          <a:srcRect b="17534" l="0" r="38819" t="-4901"/>
          <a:stretch/>
        </p:blipFill>
        <p:spPr>
          <a:xfrm>
            <a:off x="6050936" y="787300"/>
            <a:ext cx="3093064" cy="43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solidFill>
          <a:schemeClr val="accent2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34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134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69" name="Google Shape;5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900" y="1186125"/>
            <a:ext cx="3737102" cy="39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ontent">
  <p:cSld name="CUSTOM_1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6"/>
          <p:cNvSpPr txBox="1"/>
          <p:nvPr>
            <p:ph idx="1" type="body"/>
          </p:nvPr>
        </p:nvSpPr>
        <p:spPr>
          <a:xfrm>
            <a:off x="457200" y="1869300"/>
            <a:ext cx="85206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4" name="Google Shape;574;p136"/>
          <p:cNvSpPr txBox="1"/>
          <p:nvPr>
            <p:ph idx="2" type="subTitle"/>
          </p:nvPr>
        </p:nvSpPr>
        <p:spPr>
          <a:xfrm>
            <a:off x="457200" y="1104325"/>
            <a:ext cx="77070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136"/>
          <p:cNvSpPr txBox="1"/>
          <p:nvPr>
            <p:ph type="title"/>
          </p:nvPr>
        </p:nvSpPr>
        <p:spPr>
          <a:xfrm>
            <a:off x="457200" y="783675"/>
            <a:ext cx="43140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76" name="Google Shape;576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 option 1">
  <p:cSld name="CUSTOM_10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37"/>
          <p:cNvSpPr txBox="1"/>
          <p:nvPr/>
        </p:nvSpPr>
        <p:spPr>
          <a:xfrm>
            <a:off x="466075" y="357875"/>
            <a:ext cx="7035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79" name="Google Shape;579;p137"/>
          <p:cNvSpPr txBox="1"/>
          <p:nvPr/>
        </p:nvSpPr>
        <p:spPr>
          <a:xfrm>
            <a:off x="4192341" y="2250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137"/>
          <p:cNvSpPr txBox="1"/>
          <p:nvPr/>
        </p:nvSpPr>
        <p:spPr>
          <a:xfrm>
            <a:off x="466075" y="2250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01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137"/>
          <p:cNvSpPr txBox="1"/>
          <p:nvPr/>
        </p:nvSpPr>
        <p:spPr>
          <a:xfrm>
            <a:off x="4192341" y="271380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2" name="Google Shape;582;p137"/>
          <p:cNvSpPr txBox="1"/>
          <p:nvPr/>
        </p:nvSpPr>
        <p:spPr>
          <a:xfrm>
            <a:off x="466075" y="2713788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02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137"/>
          <p:cNvSpPr txBox="1"/>
          <p:nvPr/>
        </p:nvSpPr>
        <p:spPr>
          <a:xfrm>
            <a:off x="4192341" y="3194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137"/>
          <p:cNvSpPr txBox="1"/>
          <p:nvPr/>
        </p:nvSpPr>
        <p:spPr>
          <a:xfrm>
            <a:off x="466075" y="3194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03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5" name="Google Shape;585;p137"/>
          <p:cNvSpPr txBox="1"/>
          <p:nvPr/>
        </p:nvSpPr>
        <p:spPr>
          <a:xfrm>
            <a:off x="4192341" y="367535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6" name="Google Shape;586;p137"/>
          <p:cNvSpPr txBox="1"/>
          <p:nvPr/>
        </p:nvSpPr>
        <p:spPr>
          <a:xfrm>
            <a:off x="466075" y="3675350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04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p137"/>
          <p:cNvCxnSpPr/>
          <p:nvPr/>
        </p:nvCxnSpPr>
        <p:spPr>
          <a:xfrm>
            <a:off x="480475" y="271380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137"/>
          <p:cNvCxnSpPr/>
          <p:nvPr/>
        </p:nvCxnSpPr>
        <p:spPr>
          <a:xfrm>
            <a:off x="480475" y="31865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137"/>
          <p:cNvCxnSpPr/>
          <p:nvPr/>
        </p:nvCxnSpPr>
        <p:spPr>
          <a:xfrm>
            <a:off x="480475" y="3667375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137"/>
          <p:cNvSpPr txBox="1"/>
          <p:nvPr/>
        </p:nvSpPr>
        <p:spPr>
          <a:xfrm>
            <a:off x="4192341" y="41750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137"/>
          <p:cNvSpPr txBox="1"/>
          <p:nvPr/>
        </p:nvSpPr>
        <p:spPr>
          <a:xfrm>
            <a:off x="466075" y="41750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05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2" name="Google Shape;592;p137"/>
          <p:cNvCxnSpPr/>
          <p:nvPr/>
        </p:nvCxnSpPr>
        <p:spPr>
          <a:xfrm>
            <a:off x="480475" y="41670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">
  <p:cSld name="BLANK_4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38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6" name="Google Shape;596;p138"/>
          <p:cNvSpPr txBox="1"/>
          <p:nvPr>
            <p:ph idx="1" type="subTitle"/>
          </p:nvPr>
        </p:nvSpPr>
        <p:spPr>
          <a:xfrm>
            <a:off x="457925" y="766550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 1">
  <p:cSld name="BLANK_4_2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39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0" name="Google Shape;600;p139"/>
          <p:cNvSpPr txBox="1"/>
          <p:nvPr>
            <p:ph idx="1" type="subTitle"/>
          </p:nvPr>
        </p:nvSpPr>
        <p:spPr>
          <a:xfrm>
            <a:off x="457925" y="766550"/>
            <a:ext cx="7224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1" name="Google Shape;601;p139"/>
          <p:cNvSpPr txBox="1"/>
          <p:nvPr>
            <p:ph idx="2" type="body"/>
          </p:nvPr>
        </p:nvSpPr>
        <p:spPr>
          <a:xfrm>
            <a:off x="457200" y="1221900"/>
            <a:ext cx="8382300" cy="269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">
  <p:cSld name="BLANK_4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40"/>
          <p:cNvSpPr txBox="1"/>
          <p:nvPr>
            <p:ph type="title"/>
          </p:nvPr>
        </p:nvSpPr>
        <p:spPr>
          <a:xfrm>
            <a:off x="105435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5" name="Google Shape;605;p140"/>
          <p:cNvSpPr txBox="1"/>
          <p:nvPr>
            <p:ph idx="1" type="subTitle"/>
          </p:nvPr>
        </p:nvSpPr>
        <p:spPr>
          <a:xfrm>
            <a:off x="1054350" y="766550"/>
            <a:ext cx="70353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BLANK_3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41"/>
          <p:cNvSpPr/>
          <p:nvPr/>
        </p:nvSpPr>
        <p:spPr>
          <a:xfrm>
            <a:off x="-11200" y="-11200"/>
            <a:ext cx="3137700" cy="515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41"/>
          <p:cNvSpPr txBox="1"/>
          <p:nvPr>
            <p:ph type="title"/>
          </p:nvPr>
        </p:nvSpPr>
        <p:spPr>
          <a:xfrm>
            <a:off x="466075" y="357175"/>
            <a:ext cx="2463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0" name="Google Shape;610;p141"/>
          <p:cNvSpPr txBox="1"/>
          <p:nvPr>
            <p:ph idx="1" type="subTitle"/>
          </p:nvPr>
        </p:nvSpPr>
        <p:spPr>
          <a:xfrm>
            <a:off x="494575" y="1245550"/>
            <a:ext cx="2435100" cy="3068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41"/>
          <p:cNvSpPr txBox="1"/>
          <p:nvPr>
            <p:ph idx="2" type="subTitle"/>
          </p:nvPr>
        </p:nvSpPr>
        <p:spPr>
          <a:xfrm>
            <a:off x="4725875" y="61817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2" name="Google Shape;612;p141"/>
          <p:cNvSpPr txBox="1"/>
          <p:nvPr>
            <p:ph idx="3" type="subTitle"/>
          </p:nvPr>
        </p:nvSpPr>
        <p:spPr>
          <a:xfrm>
            <a:off x="4725875" y="172005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3" name="Google Shape;613;p141"/>
          <p:cNvSpPr txBox="1"/>
          <p:nvPr>
            <p:ph idx="4" type="subTitle"/>
          </p:nvPr>
        </p:nvSpPr>
        <p:spPr>
          <a:xfrm>
            <a:off x="4725875" y="282192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4" name="Google Shape;614;p141"/>
          <p:cNvSpPr txBox="1"/>
          <p:nvPr>
            <p:ph idx="5" type="subTitle"/>
          </p:nvPr>
        </p:nvSpPr>
        <p:spPr>
          <a:xfrm>
            <a:off x="4725875" y="392380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_2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42"/>
          <p:cNvSpPr txBox="1"/>
          <p:nvPr>
            <p:ph idx="1" type="subTitle"/>
          </p:nvPr>
        </p:nvSpPr>
        <p:spPr>
          <a:xfrm>
            <a:off x="471350" y="697200"/>
            <a:ext cx="5469600" cy="923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" name="Google Shape;618;p142"/>
          <p:cNvSpPr txBox="1"/>
          <p:nvPr>
            <p:ph idx="2" type="subTitle"/>
          </p:nvPr>
        </p:nvSpPr>
        <p:spPr>
          <a:xfrm>
            <a:off x="471350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" name="Google Shape;619;p142"/>
          <p:cNvSpPr txBox="1"/>
          <p:nvPr>
            <p:ph idx="3" type="subTitle"/>
          </p:nvPr>
        </p:nvSpPr>
        <p:spPr>
          <a:xfrm>
            <a:off x="2678175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5">
          <p15:clr>
            <a:srgbClr val="E46962"/>
          </p15:clr>
        </p15:guide>
        <p15:guide id="2" orient="horz" pos="1238">
          <p15:clr>
            <a:srgbClr val="E46962"/>
          </p15:clr>
        </p15:guide>
        <p15:guide id="3" pos="294">
          <p15:clr>
            <a:srgbClr val="E46962"/>
          </p15:clr>
        </p15:guide>
        <p15:guide id="4" pos="1687">
          <p15:clr>
            <a:srgbClr val="E46962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photo">
  <p:cSld name="CUSTOM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3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2" name="Google Shape;622;p143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3" name="Google Shape;623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71350" y="697200"/>
            <a:ext cx="5469600" cy="923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subTitle"/>
          </p:nvPr>
        </p:nvSpPr>
        <p:spPr>
          <a:xfrm>
            <a:off x="471350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3" type="subTitle"/>
          </p:nvPr>
        </p:nvSpPr>
        <p:spPr>
          <a:xfrm>
            <a:off x="2678175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5">
          <p15:clr>
            <a:srgbClr val="E46962"/>
          </p15:clr>
        </p15:guide>
        <p15:guide id="2" orient="horz" pos="1238">
          <p15:clr>
            <a:srgbClr val="E46962"/>
          </p15:clr>
        </p15:guide>
        <p15:guide id="3" pos="294">
          <p15:clr>
            <a:srgbClr val="E46962"/>
          </p15:clr>
        </p15:guide>
        <p15:guide id="4" pos="1687">
          <p15:clr>
            <a:srgbClr val="E46962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right aligned">
  <p:cSld name="CUSTOM_4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4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6" name="Google Shape;626;p144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7" name="Google Shape;627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d text - photo background">
  <p:cSld name="CUSTOM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45"/>
          <p:cNvSpPr/>
          <p:nvPr/>
        </p:nvSpPr>
        <p:spPr>
          <a:xfrm>
            <a:off x="404125" y="554550"/>
            <a:ext cx="3905400" cy="4034400"/>
          </a:xfrm>
          <a:prstGeom prst="roundRect">
            <a:avLst>
              <a:gd fmla="val 7317" name="adj"/>
            </a:avLst>
          </a:prstGeom>
          <a:solidFill>
            <a:schemeClr val="lt1"/>
          </a:solidFill>
          <a:ln cap="flat" cmpd="sng" w="9525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45"/>
          <p:cNvSpPr txBox="1"/>
          <p:nvPr>
            <p:ph type="title"/>
          </p:nvPr>
        </p:nvSpPr>
        <p:spPr>
          <a:xfrm>
            <a:off x="693775" y="898050"/>
            <a:ext cx="3326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2" name="Google Shape;632;p145"/>
          <p:cNvSpPr txBox="1"/>
          <p:nvPr>
            <p:ph idx="1" type="subTitle"/>
          </p:nvPr>
        </p:nvSpPr>
        <p:spPr>
          <a:xfrm>
            <a:off x="693775" y="1370850"/>
            <a:ext cx="33261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46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Modules">
  <p:cSld name="BLANK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47"/>
          <p:cNvSpPr txBox="1"/>
          <p:nvPr>
            <p:ph type="title"/>
          </p:nvPr>
        </p:nvSpPr>
        <p:spPr>
          <a:xfrm>
            <a:off x="457925" y="1905700"/>
            <a:ext cx="4341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9" name="Google Shape;639;p147"/>
          <p:cNvSpPr txBox="1"/>
          <p:nvPr>
            <p:ph idx="1" type="subTitle"/>
          </p:nvPr>
        </p:nvSpPr>
        <p:spPr>
          <a:xfrm>
            <a:off x="457925" y="2314375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CUSTOM">
    <p:bg>
      <p:bgPr>
        <a:solidFill>
          <a:schemeClr val="accen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A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49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B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50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A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51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B">
  <p:cSld name="CUSTOM_9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52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A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3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656" name="Google Shape;65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">
  <p:cSld name="BLANK_4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57925" y="766550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B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54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quare">
  <p:cSld name="CUSTOM_8">
    <p:bg>
      <p:bgPr>
        <a:solidFill>
          <a:schemeClr val="accent2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55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roundRect">
            <a:avLst>
              <a:gd fmla="val 8462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155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155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circle">
  <p:cSld name="CUSTOM_8_1">
    <p:bg>
      <p:bgPr>
        <a:solidFill>
          <a:schemeClr val="accent2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56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ellipse">
            <a:avLst/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56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669" name="Google Shape;669;p156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7">
    <p:bg>
      <p:bgPr>
        <a:solidFill>
          <a:schemeClr val="accent2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57"/>
          <p:cNvSpPr/>
          <p:nvPr>
            <p:ph idx="2" type="pic"/>
          </p:nvPr>
        </p:nvSpPr>
        <p:spPr>
          <a:xfrm>
            <a:off x="4660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157"/>
          <p:cNvSpPr/>
          <p:nvPr>
            <p:ph idx="3" type="pic"/>
          </p:nvPr>
        </p:nvSpPr>
        <p:spPr>
          <a:xfrm>
            <a:off x="23834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57"/>
          <p:cNvSpPr/>
          <p:nvPr>
            <p:ph idx="4" type="pic"/>
          </p:nvPr>
        </p:nvSpPr>
        <p:spPr>
          <a:xfrm>
            <a:off x="43008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157"/>
          <p:cNvSpPr/>
          <p:nvPr>
            <p:ph idx="5" type="pic"/>
          </p:nvPr>
        </p:nvSpPr>
        <p:spPr>
          <a:xfrm>
            <a:off x="62182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157"/>
          <p:cNvSpPr txBox="1"/>
          <p:nvPr>
            <p:ph type="title"/>
          </p:nvPr>
        </p:nvSpPr>
        <p:spPr>
          <a:xfrm>
            <a:off x="43070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7" name="Google Shape;677;p157"/>
          <p:cNvSpPr txBox="1"/>
          <p:nvPr>
            <p:ph idx="1" type="subTitle"/>
          </p:nvPr>
        </p:nvSpPr>
        <p:spPr>
          <a:xfrm>
            <a:off x="430700" y="745425"/>
            <a:ext cx="5657100" cy="34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57"/>
          <p:cNvSpPr txBox="1"/>
          <p:nvPr>
            <p:ph idx="6" type="subTitle"/>
          </p:nvPr>
        </p:nvSpPr>
        <p:spPr>
          <a:xfrm>
            <a:off x="4660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57"/>
          <p:cNvSpPr txBox="1"/>
          <p:nvPr>
            <p:ph idx="7" type="subTitle"/>
          </p:nvPr>
        </p:nvSpPr>
        <p:spPr>
          <a:xfrm>
            <a:off x="23834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157"/>
          <p:cNvSpPr txBox="1"/>
          <p:nvPr>
            <p:ph idx="8" type="subTitle"/>
          </p:nvPr>
        </p:nvSpPr>
        <p:spPr>
          <a:xfrm>
            <a:off x="43008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57"/>
          <p:cNvSpPr txBox="1"/>
          <p:nvPr>
            <p:ph idx="9" type="subTitle"/>
          </p:nvPr>
        </p:nvSpPr>
        <p:spPr>
          <a:xfrm>
            <a:off x="62182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3">
  <p:cSld name="CUSTOM_6">
    <p:bg>
      <p:bgPr>
        <a:solidFill>
          <a:schemeClr val="accent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263"/>
            <a:ext cx="1952999" cy="18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58"/>
          <p:cNvSpPr txBox="1"/>
          <p:nvPr>
            <p:ph idx="1" type="subTitle"/>
          </p:nvPr>
        </p:nvSpPr>
        <p:spPr>
          <a:xfrm>
            <a:off x="2691375" y="609150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6" name="Google Shape;686;p158"/>
          <p:cNvSpPr txBox="1"/>
          <p:nvPr>
            <p:ph idx="2" type="subTitle"/>
          </p:nvPr>
        </p:nvSpPr>
        <p:spPr>
          <a:xfrm>
            <a:off x="2691375" y="2038617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7" name="Google Shape;687;p158"/>
          <p:cNvSpPr txBox="1"/>
          <p:nvPr>
            <p:ph idx="3" type="subTitle"/>
          </p:nvPr>
        </p:nvSpPr>
        <p:spPr>
          <a:xfrm>
            <a:off x="2691375" y="3468083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1">
          <p15:clr>
            <a:srgbClr val="E46962"/>
          </p15:clr>
        </p15:guide>
        <p15:guide id="2" pos="1677">
          <p15:clr>
            <a:srgbClr val="E46962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">
  <p:cSld name="CUSTOM_5">
    <p:bg>
      <p:bgPr>
        <a:solidFill>
          <a:schemeClr val="accent2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9"/>
          <p:cNvSpPr txBox="1"/>
          <p:nvPr>
            <p:ph type="title"/>
          </p:nvPr>
        </p:nvSpPr>
        <p:spPr>
          <a:xfrm>
            <a:off x="457200" y="783675"/>
            <a:ext cx="4142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1" name="Google Shape;691;p159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al">
  <p:cSld name="CUSTOM_2">
    <p:bg>
      <p:bgPr>
        <a:solidFill>
          <a:schemeClr val="accen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eveloper blue">
  <p:cSld name="CUSTOM_1">
    <p:bg>
      <p:bgPr>
        <a:solidFill>
          <a:srgbClr val="101C3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1_2">
    <p:bg>
      <p:bgPr>
        <a:solidFill>
          <a:srgbClr val="101C3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62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9" name="Google Shape;699;p162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_2_1"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63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3" name="Google Shape;703;p163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solidFill>
          <a:srgbClr val="101C3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970475" y="1590500"/>
            <a:ext cx="7035300" cy="21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solidFill>
          <a:srgbClr val="101C3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64"/>
          <p:cNvSpPr txBox="1"/>
          <p:nvPr>
            <p:ph idx="1" type="subTitle"/>
          </p:nvPr>
        </p:nvSpPr>
        <p:spPr>
          <a:xfrm>
            <a:off x="970475" y="1590500"/>
            <a:ext cx="7035300" cy="21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">
  <p:cSld name="CUSTOM_3">
    <p:bg>
      <p:bgPr>
        <a:solidFill>
          <a:schemeClr val="accent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0838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title only">
  <p:cSld name="Blank White_1_1_1_1_1_1_1_2_1_1_2_6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6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711" name="Google Shape;711;p166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center aligned - two lines 1">
  <p:cSld name="Blank White_1_1_1_1_1_1_1_2_1_1_1_1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7"/>
          <p:cNvSpPr txBox="1"/>
          <p:nvPr>
            <p:ph type="title"/>
          </p:nvPr>
        </p:nvSpPr>
        <p:spPr>
          <a:xfrm>
            <a:off x="571500" y="473749"/>
            <a:ext cx="78531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Inter ExtraBold"/>
              <a:buNone/>
              <a:defRPr sz="24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4" name="Google Shape;714;p167"/>
          <p:cNvSpPr txBox="1"/>
          <p:nvPr>
            <p:ph idx="1" type="subTitle"/>
          </p:nvPr>
        </p:nvSpPr>
        <p:spPr>
          <a:xfrm>
            <a:off x="1402050" y="1284056"/>
            <a:ext cx="6192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15" name="Google Shape;715;p167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orient="horz" pos="482">
          <p15:clr>
            <a:srgbClr val="FA7B17"/>
          </p15:clr>
        </p15:guide>
        <p15:guide id="3" orient="horz" pos="97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CUSTOM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accen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0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78" name="Google Shape;78;p20"/>
          <p:cNvPicPr preferRelativeResize="0"/>
          <p:nvPr/>
        </p:nvPicPr>
        <p:blipFill rotWithShape="1">
          <a:blip r:embed="rId3">
            <a:alphaModFix/>
          </a:blip>
          <a:srcRect b="17534" l="0" r="38819" t="-4901"/>
          <a:stretch/>
        </p:blipFill>
        <p:spPr>
          <a:xfrm>
            <a:off x="6050936" y="787300"/>
            <a:ext cx="3093064" cy="43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83" name="Google Shape;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900" y="1186125"/>
            <a:ext cx="3737102" cy="39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ontent">
  <p:cSld name="CUSTOM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457200" y="1869300"/>
            <a:ext cx="85206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2" type="subTitle"/>
          </p:nvPr>
        </p:nvSpPr>
        <p:spPr>
          <a:xfrm>
            <a:off x="457200" y="1104325"/>
            <a:ext cx="77070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type="title"/>
          </p:nvPr>
        </p:nvSpPr>
        <p:spPr>
          <a:xfrm>
            <a:off x="457200" y="783675"/>
            <a:ext cx="43140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 option 1">
  <p:cSld name="CUSTOM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466075" y="357875"/>
            <a:ext cx="7035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3" name="Google Shape;93;p24"/>
          <p:cNvSpPr txBox="1"/>
          <p:nvPr/>
        </p:nvSpPr>
        <p:spPr>
          <a:xfrm>
            <a:off x="4192341" y="2250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24"/>
          <p:cNvSpPr txBox="1"/>
          <p:nvPr/>
        </p:nvSpPr>
        <p:spPr>
          <a:xfrm>
            <a:off x="466075" y="2250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01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4192341" y="271380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24"/>
          <p:cNvSpPr txBox="1"/>
          <p:nvPr/>
        </p:nvSpPr>
        <p:spPr>
          <a:xfrm>
            <a:off x="466075" y="2713788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02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4192341" y="3194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" name="Google Shape;98;p24"/>
          <p:cNvSpPr txBox="1"/>
          <p:nvPr/>
        </p:nvSpPr>
        <p:spPr>
          <a:xfrm>
            <a:off x="466075" y="3194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03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24"/>
          <p:cNvSpPr txBox="1"/>
          <p:nvPr/>
        </p:nvSpPr>
        <p:spPr>
          <a:xfrm>
            <a:off x="4192341" y="367535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466075" y="3675350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04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" name="Google Shape;101;p24"/>
          <p:cNvCxnSpPr/>
          <p:nvPr/>
        </p:nvCxnSpPr>
        <p:spPr>
          <a:xfrm>
            <a:off x="480475" y="271380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4"/>
          <p:cNvCxnSpPr/>
          <p:nvPr/>
        </p:nvCxnSpPr>
        <p:spPr>
          <a:xfrm>
            <a:off x="480475" y="31865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4"/>
          <p:cNvCxnSpPr/>
          <p:nvPr/>
        </p:nvCxnSpPr>
        <p:spPr>
          <a:xfrm>
            <a:off x="480475" y="3667375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4"/>
          <p:cNvSpPr txBox="1"/>
          <p:nvPr/>
        </p:nvSpPr>
        <p:spPr>
          <a:xfrm>
            <a:off x="4192341" y="41750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466075" y="41750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05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6" name="Google Shape;106;p24"/>
          <p:cNvCxnSpPr/>
          <p:nvPr/>
        </p:nvCxnSpPr>
        <p:spPr>
          <a:xfrm>
            <a:off x="480475" y="41670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">
  <p:cSld name="BLANK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457925" y="766550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 1">
  <p:cSld name="BLANK_4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457925" y="766550"/>
            <a:ext cx="7224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457200" y="1221900"/>
            <a:ext cx="8382300" cy="269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">
  <p:cSld name="BLANK_4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title"/>
          </p:nvPr>
        </p:nvSpPr>
        <p:spPr>
          <a:xfrm>
            <a:off x="105435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" type="subTitle"/>
          </p:nvPr>
        </p:nvSpPr>
        <p:spPr>
          <a:xfrm>
            <a:off x="1054350" y="766550"/>
            <a:ext cx="70353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BLANK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/>
          <p:nvPr/>
        </p:nvSpPr>
        <p:spPr>
          <a:xfrm>
            <a:off x="-11200" y="-11200"/>
            <a:ext cx="3137700" cy="515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8"/>
          <p:cNvSpPr txBox="1"/>
          <p:nvPr>
            <p:ph type="title"/>
          </p:nvPr>
        </p:nvSpPr>
        <p:spPr>
          <a:xfrm>
            <a:off x="466075" y="357175"/>
            <a:ext cx="2463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1" type="subTitle"/>
          </p:nvPr>
        </p:nvSpPr>
        <p:spPr>
          <a:xfrm>
            <a:off x="494575" y="1245550"/>
            <a:ext cx="2435100" cy="3068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2" type="subTitle"/>
          </p:nvPr>
        </p:nvSpPr>
        <p:spPr>
          <a:xfrm>
            <a:off x="4725875" y="61817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subTitle"/>
          </p:nvPr>
        </p:nvSpPr>
        <p:spPr>
          <a:xfrm>
            <a:off x="4725875" y="172005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4725875" y="282192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subTitle"/>
          </p:nvPr>
        </p:nvSpPr>
        <p:spPr>
          <a:xfrm>
            <a:off x="4725875" y="392380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471350" y="697200"/>
            <a:ext cx="5469600" cy="923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2" type="subTitle"/>
          </p:nvPr>
        </p:nvSpPr>
        <p:spPr>
          <a:xfrm>
            <a:off x="471350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3" type="subTitle"/>
          </p:nvPr>
        </p:nvSpPr>
        <p:spPr>
          <a:xfrm>
            <a:off x="2678175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5">
          <p15:clr>
            <a:srgbClr val="E46962"/>
          </p15:clr>
        </p15:guide>
        <p15:guide id="2" orient="horz" pos="1238">
          <p15:clr>
            <a:srgbClr val="E46962"/>
          </p15:clr>
        </p15:guide>
        <p15:guide id="3" pos="294">
          <p15:clr>
            <a:srgbClr val="E46962"/>
          </p15:clr>
        </p15:guide>
        <p15:guide id="4" pos="1687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photo">
  <p:cSld name="CUSTOM_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7" name="Google Shape;13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right aligned">
  <p:cSld name="CUSTOM_4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d text - photo background">
  <p:cSld name="CUSTOM_4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/>
          <p:nvPr/>
        </p:nvSpPr>
        <p:spPr>
          <a:xfrm>
            <a:off x="404125" y="554550"/>
            <a:ext cx="3905400" cy="4034400"/>
          </a:xfrm>
          <a:prstGeom prst="roundRect">
            <a:avLst>
              <a:gd fmla="val 7317" name="adj"/>
            </a:avLst>
          </a:prstGeom>
          <a:solidFill>
            <a:schemeClr val="lt1"/>
          </a:solidFill>
          <a:ln cap="flat" cmpd="sng" w="9525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2"/>
          <p:cNvSpPr txBox="1"/>
          <p:nvPr>
            <p:ph type="title"/>
          </p:nvPr>
        </p:nvSpPr>
        <p:spPr>
          <a:xfrm>
            <a:off x="693775" y="898050"/>
            <a:ext cx="3326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" type="subTitle"/>
          </p:nvPr>
        </p:nvSpPr>
        <p:spPr>
          <a:xfrm>
            <a:off x="693775" y="1370850"/>
            <a:ext cx="33261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Modules">
  <p:cSld name="BLANK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4"/>
          <p:cNvSpPr txBox="1"/>
          <p:nvPr>
            <p:ph type="title"/>
          </p:nvPr>
        </p:nvSpPr>
        <p:spPr>
          <a:xfrm>
            <a:off x="457925" y="1905700"/>
            <a:ext cx="4341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" name="Google Shape;153;p34"/>
          <p:cNvSpPr txBox="1"/>
          <p:nvPr>
            <p:ph idx="1" type="subTitle"/>
          </p:nvPr>
        </p:nvSpPr>
        <p:spPr>
          <a:xfrm>
            <a:off x="457925" y="2314375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CUSTOM">
    <p:bg>
      <p:bgPr>
        <a:solidFill>
          <a:schemeClr val="accen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A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B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A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B">
  <p:cSld name="CUSTOM_9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9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A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170" name="Google Shape;1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B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1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quare">
  <p:cSld name="CUSTOM_8">
    <p:bg>
      <p:bgPr>
        <a:solidFill>
          <a:schemeClr val="accen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2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roundRect">
            <a:avLst>
              <a:gd fmla="val 8462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2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circle">
  <p:cSld name="CUSTOM_8_1"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ellipse">
            <a:avLst/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3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7">
    <p:bg>
      <p:bgPr>
        <a:solidFill>
          <a:schemeClr val="accen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4"/>
          <p:cNvSpPr/>
          <p:nvPr>
            <p:ph idx="2" type="pic"/>
          </p:nvPr>
        </p:nvSpPr>
        <p:spPr>
          <a:xfrm>
            <a:off x="4660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4"/>
          <p:cNvSpPr/>
          <p:nvPr>
            <p:ph idx="3" type="pic"/>
          </p:nvPr>
        </p:nvSpPr>
        <p:spPr>
          <a:xfrm>
            <a:off x="23834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4"/>
          <p:cNvSpPr/>
          <p:nvPr>
            <p:ph idx="4" type="pic"/>
          </p:nvPr>
        </p:nvSpPr>
        <p:spPr>
          <a:xfrm>
            <a:off x="43008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4"/>
          <p:cNvSpPr/>
          <p:nvPr>
            <p:ph idx="5" type="pic"/>
          </p:nvPr>
        </p:nvSpPr>
        <p:spPr>
          <a:xfrm>
            <a:off x="62182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4"/>
          <p:cNvSpPr txBox="1"/>
          <p:nvPr>
            <p:ph type="title"/>
          </p:nvPr>
        </p:nvSpPr>
        <p:spPr>
          <a:xfrm>
            <a:off x="43070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1" type="subTitle"/>
          </p:nvPr>
        </p:nvSpPr>
        <p:spPr>
          <a:xfrm>
            <a:off x="430700" y="745425"/>
            <a:ext cx="5657100" cy="34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4"/>
          <p:cNvSpPr txBox="1"/>
          <p:nvPr>
            <p:ph idx="6" type="subTitle"/>
          </p:nvPr>
        </p:nvSpPr>
        <p:spPr>
          <a:xfrm>
            <a:off x="4660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4"/>
          <p:cNvSpPr txBox="1"/>
          <p:nvPr>
            <p:ph idx="7" type="subTitle"/>
          </p:nvPr>
        </p:nvSpPr>
        <p:spPr>
          <a:xfrm>
            <a:off x="23834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8" type="subTitle"/>
          </p:nvPr>
        </p:nvSpPr>
        <p:spPr>
          <a:xfrm>
            <a:off x="43008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4"/>
          <p:cNvSpPr txBox="1"/>
          <p:nvPr>
            <p:ph idx="9" type="subTitle"/>
          </p:nvPr>
        </p:nvSpPr>
        <p:spPr>
          <a:xfrm>
            <a:off x="62182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3">
  <p:cSld name="CUSTOM_6">
    <p:bg>
      <p:bgPr>
        <a:solidFill>
          <a:schemeClr val="accent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263"/>
            <a:ext cx="1952999" cy="18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5"/>
          <p:cNvSpPr txBox="1"/>
          <p:nvPr>
            <p:ph idx="1" type="subTitle"/>
          </p:nvPr>
        </p:nvSpPr>
        <p:spPr>
          <a:xfrm>
            <a:off x="2691375" y="609150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2691375" y="2038617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idx="3" type="subTitle"/>
          </p:nvPr>
        </p:nvSpPr>
        <p:spPr>
          <a:xfrm>
            <a:off x="2691375" y="3468083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1">
          <p15:clr>
            <a:srgbClr val="E46962"/>
          </p15:clr>
        </p15:guide>
        <p15:guide id="2" pos="167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">
  <p:cSld name="CUSTOM_5">
    <p:bg>
      <p:bgPr>
        <a:solidFill>
          <a:schemeClr val="accen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type="title"/>
          </p:nvPr>
        </p:nvSpPr>
        <p:spPr>
          <a:xfrm>
            <a:off x="457200" y="783675"/>
            <a:ext cx="4142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46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al">
  <p:cSld name="CUSTOM_2"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eveloper blue">
  <p:cSld name="CUSTOM_1">
    <p:bg>
      <p:bgPr>
        <a:solidFill>
          <a:srgbClr val="101C3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1_2">
    <p:bg>
      <p:bgPr>
        <a:solidFill>
          <a:srgbClr val="101C3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9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3" name="Google Shape;213;p49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_2_1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0"/>
          <p:cNvSpPr txBox="1"/>
          <p:nvPr>
            <p:ph type="title"/>
          </p:nvPr>
        </p:nvSpPr>
        <p:spPr>
          <a:xfrm>
            <a:off x="458275" y="4672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None/>
              <a:defRPr b="1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7" name="Google Shape;217;p50"/>
          <p:cNvSpPr txBox="1"/>
          <p:nvPr>
            <p:ph idx="1" type="subTitle"/>
          </p:nvPr>
        </p:nvSpPr>
        <p:spPr>
          <a:xfrm>
            <a:off x="458275" y="877175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solidFill>
          <a:srgbClr val="101C3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1"/>
          <p:cNvSpPr txBox="1"/>
          <p:nvPr>
            <p:ph idx="1" type="subTitle"/>
          </p:nvPr>
        </p:nvSpPr>
        <p:spPr>
          <a:xfrm>
            <a:off x="970475" y="1590500"/>
            <a:ext cx="7035300" cy="21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">
  <p:cSld name="CUSTOM_3">
    <p:bg>
      <p:bgPr>
        <a:solidFill>
          <a:schemeClr val="accen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0838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title only">
  <p:cSld name="Blank White_1_1_1_1_1_1_1_2_1_1_2_6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225" name="Google Shape;225;p53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center aligned - two lines 1">
  <p:cSld name="Blank White_1_1_1_1_1_1_1_2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/>
          <p:nvPr>
            <p:ph type="title"/>
          </p:nvPr>
        </p:nvSpPr>
        <p:spPr>
          <a:xfrm>
            <a:off x="571500" y="473749"/>
            <a:ext cx="78531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Inter ExtraBold"/>
              <a:buNone/>
              <a:defRPr sz="24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8" name="Google Shape;228;p54"/>
          <p:cNvSpPr txBox="1"/>
          <p:nvPr>
            <p:ph idx="1" type="subTitle"/>
          </p:nvPr>
        </p:nvSpPr>
        <p:spPr>
          <a:xfrm>
            <a:off x="1402050" y="1284056"/>
            <a:ext cx="6192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29" name="Google Shape;229;p54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orient="horz" pos="482">
          <p15:clr>
            <a:srgbClr val="FA7B17"/>
          </p15:clr>
        </p15:guide>
        <p15:guide id="3" orient="horz" pos="978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2 1">
  <p:cSld name="Blank White_1_1_1_1_1_1_1_2_1_1_2_3_3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 txBox="1"/>
          <p:nvPr>
            <p:ph type="title"/>
          </p:nvPr>
        </p:nvSpPr>
        <p:spPr>
          <a:xfrm>
            <a:off x="685800" y="760775"/>
            <a:ext cx="3429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2" name="Google Shape;232;p55"/>
          <p:cNvSpPr txBox="1"/>
          <p:nvPr>
            <p:ph idx="1" type="subTitle"/>
          </p:nvPr>
        </p:nvSpPr>
        <p:spPr>
          <a:xfrm>
            <a:off x="685800" y="1976338"/>
            <a:ext cx="3429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684">
          <p15:clr>
            <a:srgbClr val="FA7B17"/>
          </p15:clr>
        </p15:guide>
        <p15:guide id="3" pos="2592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 1">
  <p:cSld name="Cutout photo">
    <p:bg>
      <p:bgPr>
        <a:solidFill>
          <a:schemeClr val="accen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43250" y="4865826"/>
            <a:ext cx="548623" cy="1886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6"/>
          <p:cNvSpPr txBox="1"/>
          <p:nvPr>
            <p:ph type="title"/>
          </p:nvPr>
        </p:nvSpPr>
        <p:spPr>
          <a:xfrm>
            <a:off x="466900" y="380719"/>
            <a:ext cx="414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i="0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56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 - Logo">
  <p:cSld name="Blank White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7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CUSTOM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8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243" name="Google Shape;243;p58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8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title only">
  <p:cSld name="Blank White_1_1_1_1_1_1_1_2_1_1_2_8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9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7" name="Google Shape;24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no logo">
  <p:cSld name="BLANK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1">
  <p:cSld name="CUSTOM_1_4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2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2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257" name="Google Shape;257;p62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 title only">
  <p:cSld name="Blank White_1_1_1_1_1_1_1_2_1_1_2_7_1_1"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3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1" name="Google Shape;2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2">
  <p:cSld name="CUSTOM_1_5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4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266" name="Google Shape;266;p64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out photo 1 1">
  <p:cSld name="CUSTOM_5_1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5"/>
          <p:cNvSpPr/>
          <p:nvPr/>
        </p:nvSpPr>
        <p:spPr>
          <a:xfrm>
            <a:off x="0" y="285000"/>
            <a:ext cx="4866000" cy="48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65"/>
          <p:cNvSpPr/>
          <p:nvPr/>
        </p:nvSpPr>
        <p:spPr>
          <a:xfrm>
            <a:off x="5310000" y="330000"/>
            <a:ext cx="3412500" cy="4297500"/>
          </a:xfrm>
          <a:prstGeom prst="roundRect">
            <a:avLst>
              <a:gd fmla="val 46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sum">
  <p:cSld name="Blank White_1_1_1_1_1_1_1_2_1_1_2_7_1_1_3_1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83703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6"/>
          <p:cNvSpPr/>
          <p:nvPr/>
        </p:nvSpPr>
        <p:spPr>
          <a:xfrm>
            <a:off x="0" y="285000"/>
            <a:ext cx="4866000" cy="48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66"/>
          <p:cNvSpPr/>
          <p:nvPr/>
        </p:nvSpPr>
        <p:spPr>
          <a:xfrm>
            <a:off x="5310000" y="330000"/>
            <a:ext cx="3412500" cy="4297500"/>
          </a:xfrm>
          <a:prstGeom prst="roundRect">
            <a:avLst>
              <a:gd fmla="val 461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7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ogo">
  <p:cSld name="Blank White_1_1_1_1_1_1_1_2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7"/>
          <p:cNvSpPr/>
          <p:nvPr/>
        </p:nvSpPr>
        <p:spPr>
          <a:xfrm>
            <a:off x="3287375" y="775125"/>
            <a:ext cx="3008700" cy="4305000"/>
          </a:xfrm>
          <a:prstGeom prst="roundRect">
            <a:avLst>
              <a:gd fmla="val 6331" name="adj"/>
            </a:avLst>
          </a:prstGeom>
          <a:solidFill>
            <a:srgbClr val="101C3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77" name="Google Shape;277;p67"/>
          <p:cNvPicPr preferRelativeResize="0"/>
          <p:nvPr/>
        </p:nvPicPr>
        <p:blipFill rotWithShape="1">
          <a:blip r:embed="rId2">
            <a:alphaModFix/>
          </a:blip>
          <a:srcRect b="0" l="0" r="85924" t="76252"/>
          <a:stretch/>
        </p:blipFill>
        <p:spPr>
          <a:xfrm rot="-5400000">
            <a:off x="5082275" y="3866200"/>
            <a:ext cx="1233508" cy="119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7"/>
          <p:cNvPicPr preferRelativeResize="0"/>
          <p:nvPr/>
        </p:nvPicPr>
        <p:blipFill rotWithShape="1">
          <a:blip r:embed="rId2">
            <a:alphaModFix/>
          </a:blip>
          <a:srcRect b="75135" l="0" r="73154" t="0"/>
          <a:stretch/>
        </p:blipFill>
        <p:spPr>
          <a:xfrm rot="-15">
            <a:off x="3287375" y="771525"/>
            <a:ext cx="1096507" cy="63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orient="horz" pos="482">
          <p15:clr>
            <a:srgbClr val="FA7B17"/>
          </p15:clr>
        </p15:guide>
        <p15:guide id="3" orient="horz" pos="978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2">
  <p:cSld name="Blank White_1_1_1_1_1_1_1_2_1_1_2_3_3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8"/>
          <p:cNvSpPr txBox="1"/>
          <p:nvPr>
            <p:ph type="title"/>
          </p:nvPr>
        </p:nvSpPr>
        <p:spPr>
          <a:xfrm>
            <a:off x="685800" y="760775"/>
            <a:ext cx="3429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1" name="Google Shape;281;p68"/>
          <p:cNvSpPr txBox="1"/>
          <p:nvPr>
            <p:ph idx="1" type="subTitle"/>
          </p:nvPr>
        </p:nvSpPr>
        <p:spPr>
          <a:xfrm>
            <a:off x="685800" y="1976338"/>
            <a:ext cx="3429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684">
          <p15:clr>
            <a:srgbClr val="FA7B17"/>
          </p15:clr>
        </p15:guide>
        <p15:guide id="3" pos="2592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 title only - Observability 3">
  <p:cSld name="Blank White_1_1_1_1_1_1_1_2_1_1_2_7_1_1_5_1">
    <p:bg>
      <p:bgPr>
        <a:solidFill>
          <a:schemeClr val="lt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9"/>
          <p:cNvSpPr txBox="1"/>
          <p:nvPr>
            <p:ph type="title"/>
          </p:nvPr>
        </p:nvSpPr>
        <p:spPr>
          <a:xfrm>
            <a:off x="1341900" y="507138"/>
            <a:ext cx="64548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4" name="Google Shape;28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ON transition slide generic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bio 1">
  <p:cSld name="CUSTOM_2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1"/>
          <p:cNvSpPr/>
          <p:nvPr/>
        </p:nvSpPr>
        <p:spPr>
          <a:xfrm>
            <a:off x="0" y="0"/>
            <a:ext cx="3017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71"/>
          <p:cNvSpPr txBox="1"/>
          <p:nvPr>
            <p:ph type="title"/>
          </p:nvPr>
        </p:nvSpPr>
        <p:spPr>
          <a:xfrm>
            <a:off x="3717585" y="118169"/>
            <a:ext cx="5171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i="0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pic>
        <p:nvPicPr>
          <p:cNvPr id="289" name="Google Shape;289;p71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6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 1">
  <p:cSld name="Body - cent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5923" y="4863301"/>
            <a:ext cx="555976" cy="1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72"/>
          <p:cNvSpPr txBox="1"/>
          <p:nvPr>
            <p:ph type="title"/>
          </p:nvPr>
        </p:nvSpPr>
        <p:spPr>
          <a:xfrm>
            <a:off x="638163" y="357875"/>
            <a:ext cx="7451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 Medium"/>
              <a:buNone/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1" type="subTitle"/>
          </p:nvPr>
        </p:nvSpPr>
        <p:spPr>
          <a:xfrm>
            <a:off x="638100" y="766550"/>
            <a:ext cx="745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 2">
  <p:cSld name="Body - center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5923" y="4863301"/>
            <a:ext cx="555976" cy="19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3"/>
          <p:cNvSpPr txBox="1"/>
          <p:nvPr>
            <p:ph type="title"/>
          </p:nvPr>
        </p:nvSpPr>
        <p:spPr>
          <a:xfrm>
            <a:off x="638163" y="357875"/>
            <a:ext cx="7451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 Medium"/>
              <a:buNone/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>
            <a:off x="638100" y="766550"/>
            <a:ext cx="745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0" spcFirstLastPara="1" rIns="45725" wrap="square" tIns="457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graphic">
  <p:cSld name="Blank White_1_1_1_1_1_1_1_2_1_1_2_5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4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1" name="Google Shape;301;p74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2" name="Google Shape;302;p74"/>
          <p:cNvSpPr txBox="1"/>
          <p:nvPr>
            <p:ph idx="2" type="body"/>
          </p:nvPr>
        </p:nvSpPr>
        <p:spPr>
          <a:xfrm>
            <a:off x="685800" y="1831950"/>
            <a:ext cx="7236900" cy="28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303" name="Google Shape;303;p74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6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7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Navigation 1">
  <p:cSld name="Section Navigation 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5"/>
          <p:cNvSpPr txBox="1"/>
          <p:nvPr>
            <p:ph type="title"/>
          </p:nvPr>
        </p:nvSpPr>
        <p:spPr>
          <a:xfrm>
            <a:off x="269157" y="153622"/>
            <a:ext cx="6944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75"/>
          <p:cNvSpPr txBox="1"/>
          <p:nvPr>
            <p:ph idx="12" type="sldNum"/>
          </p:nvPr>
        </p:nvSpPr>
        <p:spPr>
          <a:xfrm>
            <a:off x="8356802" y="4811507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75"/>
          <p:cNvSpPr txBox="1"/>
          <p:nvPr>
            <p:ph idx="11" type="ftr"/>
          </p:nvPr>
        </p:nvSpPr>
        <p:spPr>
          <a:xfrm>
            <a:off x="1218666" y="4895569"/>
            <a:ext cx="3086100" cy="1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75"/>
          <p:cNvSpPr txBox="1"/>
          <p:nvPr>
            <p:ph idx="1" type="body"/>
          </p:nvPr>
        </p:nvSpPr>
        <p:spPr>
          <a:xfrm>
            <a:off x="267314" y="1272213"/>
            <a:ext cx="85818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indent="-368300" lvl="0" marL="4572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/>
            </a:lvl1pPr>
            <a:lvl2pPr indent="-368300" lvl="1" marL="9144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/>
            </a:lvl2pPr>
            <a:lvl3pPr indent="-368300" lvl="2" marL="13716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/>
            </a:lvl3pPr>
            <a:lvl4pPr indent="-368300" lvl="3" marL="18288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/>
            </a:lvl4pPr>
            <a:lvl5pPr indent="-368300" lvl="4" marL="228600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309" name="Google Shape;30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43249" y="4865825"/>
            <a:ext cx="548623" cy="18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accen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7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77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17" name="Google Shape;317;p77"/>
          <p:cNvPicPr preferRelativeResize="0"/>
          <p:nvPr/>
        </p:nvPicPr>
        <p:blipFill rotWithShape="1">
          <a:blip r:embed="rId3">
            <a:alphaModFix/>
          </a:blip>
          <a:srcRect b="17534" l="0" r="38819" t="-4901"/>
          <a:stretch/>
        </p:blipFill>
        <p:spPr>
          <a:xfrm>
            <a:off x="6050936" y="787300"/>
            <a:ext cx="3093064" cy="435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solidFill>
          <a:schemeClr val="accent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00" y="4182599"/>
            <a:ext cx="2482326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8"/>
          <p:cNvSpPr txBox="1"/>
          <p:nvPr>
            <p:ph type="title"/>
          </p:nvPr>
        </p:nvSpPr>
        <p:spPr>
          <a:xfrm>
            <a:off x="622800" y="787300"/>
            <a:ext cx="5898300" cy="1141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 ExtraBold"/>
              <a:buNone/>
              <a:defRPr sz="33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78"/>
          <p:cNvSpPr txBox="1"/>
          <p:nvPr>
            <p:ph idx="1" type="subTitle"/>
          </p:nvPr>
        </p:nvSpPr>
        <p:spPr>
          <a:xfrm>
            <a:off x="622800" y="1928800"/>
            <a:ext cx="4435500" cy="101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2" name="Google Shape;32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900" y="1186125"/>
            <a:ext cx="3737102" cy="39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ontent">
  <p:cSld name="CUSTOM_1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0"/>
          <p:cNvSpPr txBox="1"/>
          <p:nvPr>
            <p:ph idx="1" type="body"/>
          </p:nvPr>
        </p:nvSpPr>
        <p:spPr>
          <a:xfrm>
            <a:off x="457200" y="1869300"/>
            <a:ext cx="85206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7" name="Google Shape;327;p80"/>
          <p:cNvSpPr txBox="1"/>
          <p:nvPr>
            <p:ph idx="2" type="subTitle"/>
          </p:nvPr>
        </p:nvSpPr>
        <p:spPr>
          <a:xfrm>
            <a:off x="457200" y="1104325"/>
            <a:ext cx="7707000" cy="61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80"/>
          <p:cNvSpPr txBox="1"/>
          <p:nvPr>
            <p:ph type="title"/>
          </p:nvPr>
        </p:nvSpPr>
        <p:spPr>
          <a:xfrm>
            <a:off x="457200" y="783675"/>
            <a:ext cx="43140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329" name="Google Shape;329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 option 1">
  <p:cSld name="CUSTOM_10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1"/>
          <p:cNvSpPr txBox="1"/>
          <p:nvPr/>
        </p:nvSpPr>
        <p:spPr>
          <a:xfrm>
            <a:off x="466075" y="357875"/>
            <a:ext cx="7035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2" name="Google Shape;332;p81"/>
          <p:cNvSpPr txBox="1"/>
          <p:nvPr/>
        </p:nvSpPr>
        <p:spPr>
          <a:xfrm>
            <a:off x="4192341" y="2250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81"/>
          <p:cNvSpPr txBox="1"/>
          <p:nvPr/>
        </p:nvSpPr>
        <p:spPr>
          <a:xfrm>
            <a:off x="466075" y="2250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01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81"/>
          <p:cNvSpPr txBox="1"/>
          <p:nvPr/>
        </p:nvSpPr>
        <p:spPr>
          <a:xfrm>
            <a:off x="4192341" y="271380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81"/>
          <p:cNvSpPr txBox="1"/>
          <p:nvPr/>
        </p:nvSpPr>
        <p:spPr>
          <a:xfrm>
            <a:off x="466075" y="2713788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02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81"/>
          <p:cNvSpPr txBox="1"/>
          <p:nvPr/>
        </p:nvSpPr>
        <p:spPr>
          <a:xfrm>
            <a:off x="4192341" y="31945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81"/>
          <p:cNvSpPr txBox="1"/>
          <p:nvPr/>
        </p:nvSpPr>
        <p:spPr>
          <a:xfrm>
            <a:off x="466075" y="31945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03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81"/>
          <p:cNvSpPr txBox="1"/>
          <p:nvPr/>
        </p:nvSpPr>
        <p:spPr>
          <a:xfrm>
            <a:off x="4192341" y="3675350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81"/>
          <p:cNvSpPr txBox="1"/>
          <p:nvPr/>
        </p:nvSpPr>
        <p:spPr>
          <a:xfrm>
            <a:off x="466075" y="3675350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04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0" name="Google Shape;340;p81"/>
          <p:cNvCxnSpPr/>
          <p:nvPr/>
        </p:nvCxnSpPr>
        <p:spPr>
          <a:xfrm>
            <a:off x="480475" y="271380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81"/>
          <p:cNvCxnSpPr/>
          <p:nvPr/>
        </p:nvCxnSpPr>
        <p:spPr>
          <a:xfrm>
            <a:off x="480475" y="31865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81"/>
          <p:cNvCxnSpPr/>
          <p:nvPr/>
        </p:nvCxnSpPr>
        <p:spPr>
          <a:xfrm>
            <a:off x="480475" y="3667375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81"/>
          <p:cNvSpPr txBox="1"/>
          <p:nvPr/>
        </p:nvSpPr>
        <p:spPr>
          <a:xfrm>
            <a:off x="4192341" y="4175075"/>
            <a:ext cx="4452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Section title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81"/>
          <p:cNvSpPr txBox="1"/>
          <p:nvPr/>
        </p:nvSpPr>
        <p:spPr>
          <a:xfrm>
            <a:off x="466075" y="4175075"/>
            <a:ext cx="528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Inter"/>
                <a:ea typeface="Inter"/>
                <a:cs typeface="Inter"/>
                <a:sym typeface="Inter"/>
              </a:rPr>
              <a:t>05</a:t>
            </a:r>
            <a:endParaRPr i="1" sz="1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5" name="Google Shape;345;p81"/>
          <p:cNvCxnSpPr/>
          <p:nvPr/>
        </p:nvCxnSpPr>
        <p:spPr>
          <a:xfrm>
            <a:off x="480475" y="4167050"/>
            <a:ext cx="8203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">
  <p:cSld name="BLANK_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2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9" name="Google Shape;349;p82"/>
          <p:cNvSpPr txBox="1"/>
          <p:nvPr>
            <p:ph idx="1" type="subTitle"/>
          </p:nvPr>
        </p:nvSpPr>
        <p:spPr>
          <a:xfrm>
            <a:off x="457925" y="766550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left aligned 1">
  <p:cSld name="BLANK_4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83"/>
          <p:cNvSpPr txBox="1"/>
          <p:nvPr>
            <p:ph type="title"/>
          </p:nvPr>
        </p:nvSpPr>
        <p:spPr>
          <a:xfrm>
            <a:off x="45792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3" name="Google Shape;353;p83"/>
          <p:cNvSpPr txBox="1"/>
          <p:nvPr>
            <p:ph idx="1" type="subTitle"/>
          </p:nvPr>
        </p:nvSpPr>
        <p:spPr>
          <a:xfrm>
            <a:off x="457925" y="766550"/>
            <a:ext cx="7224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4" name="Google Shape;354;p83"/>
          <p:cNvSpPr txBox="1"/>
          <p:nvPr>
            <p:ph idx="2" type="body"/>
          </p:nvPr>
        </p:nvSpPr>
        <p:spPr>
          <a:xfrm>
            <a:off x="457200" y="1221900"/>
            <a:ext cx="8382300" cy="269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●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■"/>
              <a:defRPr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- center">
  <p:cSld name="BLANK_4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4"/>
          <p:cNvSpPr txBox="1"/>
          <p:nvPr>
            <p:ph type="title"/>
          </p:nvPr>
        </p:nvSpPr>
        <p:spPr>
          <a:xfrm>
            <a:off x="105435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8" name="Google Shape;358;p84"/>
          <p:cNvSpPr txBox="1"/>
          <p:nvPr>
            <p:ph idx="1" type="subTitle"/>
          </p:nvPr>
        </p:nvSpPr>
        <p:spPr>
          <a:xfrm>
            <a:off x="1054350" y="766550"/>
            <a:ext cx="70353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BLANK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5"/>
          <p:cNvSpPr/>
          <p:nvPr/>
        </p:nvSpPr>
        <p:spPr>
          <a:xfrm>
            <a:off x="-11200" y="-11200"/>
            <a:ext cx="3137700" cy="515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5"/>
          <p:cNvSpPr txBox="1"/>
          <p:nvPr>
            <p:ph type="title"/>
          </p:nvPr>
        </p:nvSpPr>
        <p:spPr>
          <a:xfrm>
            <a:off x="466075" y="357175"/>
            <a:ext cx="2463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3" name="Google Shape;363;p85"/>
          <p:cNvSpPr txBox="1"/>
          <p:nvPr>
            <p:ph idx="1" type="subTitle"/>
          </p:nvPr>
        </p:nvSpPr>
        <p:spPr>
          <a:xfrm>
            <a:off x="494575" y="1245550"/>
            <a:ext cx="2435100" cy="3068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85"/>
          <p:cNvSpPr txBox="1"/>
          <p:nvPr>
            <p:ph idx="2" type="subTitle"/>
          </p:nvPr>
        </p:nvSpPr>
        <p:spPr>
          <a:xfrm>
            <a:off x="4725875" y="61817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5" name="Google Shape;365;p85"/>
          <p:cNvSpPr txBox="1"/>
          <p:nvPr>
            <p:ph idx="3" type="subTitle"/>
          </p:nvPr>
        </p:nvSpPr>
        <p:spPr>
          <a:xfrm>
            <a:off x="4725875" y="172005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6" name="Google Shape;366;p85"/>
          <p:cNvSpPr txBox="1"/>
          <p:nvPr>
            <p:ph idx="4" type="subTitle"/>
          </p:nvPr>
        </p:nvSpPr>
        <p:spPr>
          <a:xfrm>
            <a:off x="4725875" y="2821925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7" name="Google Shape;367;p85"/>
          <p:cNvSpPr txBox="1"/>
          <p:nvPr>
            <p:ph idx="5" type="subTitle"/>
          </p:nvPr>
        </p:nvSpPr>
        <p:spPr>
          <a:xfrm>
            <a:off x="4725875" y="3923800"/>
            <a:ext cx="3059100" cy="601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_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6"/>
          <p:cNvSpPr txBox="1"/>
          <p:nvPr>
            <p:ph idx="1" type="subTitle"/>
          </p:nvPr>
        </p:nvSpPr>
        <p:spPr>
          <a:xfrm>
            <a:off x="471350" y="697200"/>
            <a:ext cx="5469600" cy="923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86"/>
          <p:cNvSpPr txBox="1"/>
          <p:nvPr>
            <p:ph idx="2" type="subTitle"/>
          </p:nvPr>
        </p:nvSpPr>
        <p:spPr>
          <a:xfrm>
            <a:off x="471350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86"/>
          <p:cNvSpPr txBox="1"/>
          <p:nvPr>
            <p:ph idx="3" type="subTitle"/>
          </p:nvPr>
        </p:nvSpPr>
        <p:spPr>
          <a:xfrm>
            <a:off x="2678175" y="1964575"/>
            <a:ext cx="1816500" cy="261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5">
          <p15:clr>
            <a:srgbClr val="E46962"/>
          </p15:clr>
        </p15:guide>
        <p15:guide id="2" orient="horz" pos="1238">
          <p15:clr>
            <a:srgbClr val="E46962"/>
          </p15:clr>
        </p15:guide>
        <p15:guide id="3" pos="294">
          <p15:clr>
            <a:srgbClr val="E46962"/>
          </p15:clr>
        </p15:guide>
        <p15:guide id="4" pos="1687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 photo">
  <p:cSld name="CUSTOM_4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87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76" name="Google Shape;376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right aligned">
  <p:cSld name="CUSTOM_4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8"/>
          <p:cNvSpPr txBox="1"/>
          <p:nvPr>
            <p:ph type="title"/>
          </p:nvPr>
        </p:nvSpPr>
        <p:spPr>
          <a:xfrm>
            <a:off x="457200" y="783675"/>
            <a:ext cx="36606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88"/>
          <p:cNvSpPr txBox="1"/>
          <p:nvPr>
            <p:ph idx="1" type="subTitle"/>
          </p:nvPr>
        </p:nvSpPr>
        <p:spPr>
          <a:xfrm>
            <a:off x="466900" y="1129950"/>
            <a:ext cx="36606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80" name="Google Shape;380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med text - photo background">
  <p:cSld name="CUSTOM_4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9"/>
          <p:cNvSpPr/>
          <p:nvPr/>
        </p:nvSpPr>
        <p:spPr>
          <a:xfrm>
            <a:off x="404125" y="554550"/>
            <a:ext cx="3905400" cy="4034400"/>
          </a:xfrm>
          <a:prstGeom prst="roundRect">
            <a:avLst>
              <a:gd fmla="val 7317" name="adj"/>
            </a:avLst>
          </a:prstGeom>
          <a:solidFill>
            <a:schemeClr val="lt1"/>
          </a:solidFill>
          <a:ln cap="flat" cmpd="sng" w="9525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89"/>
          <p:cNvSpPr txBox="1"/>
          <p:nvPr>
            <p:ph type="title"/>
          </p:nvPr>
        </p:nvSpPr>
        <p:spPr>
          <a:xfrm>
            <a:off x="693775" y="898050"/>
            <a:ext cx="33261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 b="1" sz="1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5" name="Google Shape;385;p89"/>
          <p:cNvSpPr txBox="1"/>
          <p:nvPr>
            <p:ph idx="1" type="subTitle"/>
          </p:nvPr>
        </p:nvSpPr>
        <p:spPr>
          <a:xfrm>
            <a:off x="693775" y="1370850"/>
            <a:ext cx="3326100" cy="2997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0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Modules">
  <p:cSld name="BLANK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91"/>
          <p:cNvSpPr txBox="1"/>
          <p:nvPr>
            <p:ph type="title"/>
          </p:nvPr>
        </p:nvSpPr>
        <p:spPr>
          <a:xfrm>
            <a:off x="457925" y="1905700"/>
            <a:ext cx="4341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2" name="Google Shape;392;p91"/>
          <p:cNvSpPr txBox="1"/>
          <p:nvPr>
            <p:ph idx="1" type="subTitle"/>
          </p:nvPr>
        </p:nvSpPr>
        <p:spPr>
          <a:xfrm>
            <a:off x="457925" y="2314375"/>
            <a:ext cx="3013200" cy="134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E46962"/>
          </p15:clr>
        </p15:guide>
        <p15:guide id="2" pos="294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>
  <p:cSld name="CUSTOM">
    <p:bg>
      <p:bgPr>
        <a:solidFill>
          <a:schemeClr val="accen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A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3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blue B">
  <p:cSld name="CUSTOM_9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94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A">
  <p:cSld name="CUSTOM_9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95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dev blue B">
  <p:cSld name="CUSTOM_9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6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ExtraBold"/>
              <a:buNone/>
              <a:defRPr sz="34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A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7"/>
          <p:cNvSpPr txBox="1"/>
          <p:nvPr>
            <p:ph type="title"/>
          </p:nvPr>
        </p:nvSpPr>
        <p:spPr>
          <a:xfrm>
            <a:off x="23025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pic>
        <p:nvPicPr>
          <p:cNvPr id="409" name="Google Shape;40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teal B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923" y="4863300"/>
            <a:ext cx="555976" cy="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8"/>
          <p:cNvSpPr txBox="1"/>
          <p:nvPr>
            <p:ph type="title"/>
          </p:nvPr>
        </p:nvSpPr>
        <p:spPr>
          <a:xfrm>
            <a:off x="975875" y="1664925"/>
            <a:ext cx="4365000" cy="1813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3400"/>
              <a:buFont typeface="Inter ExtraBold"/>
              <a:buNone/>
              <a:defRPr sz="34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Inter Black"/>
              <a:buNone/>
              <a:defRPr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quare">
  <p:cSld name="CUSTOM_8">
    <p:bg>
      <p:bgPr>
        <a:solidFill>
          <a:schemeClr val="accent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99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roundRect">
            <a:avLst>
              <a:gd fmla="val 8462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99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99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circle">
  <p:cSld name="CUSTOM_8_1">
    <p:bg>
      <p:bgPr>
        <a:solidFill>
          <a:schemeClr val="accen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00"/>
          <p:cNvSpPr/>
          <p:nvPr>
            <p:ph idx="2" type="pic"/>
          </p:nvPr>
        </p:nvSpPr>
        <p:spPr>
          <a:xfrm>
            <a:off x="1020625" y="921750"/>
            <a:ext cx="3300000" cy="3300000"/>
          </a:xfrm>
          <a:prstGeom prst="ellipse">
            <a:avLst/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00"/>
          <p:cNvSpPr txBox="1"/>
          <p:nvPr>
            <p:ph type="title"/>
          </p:nvPr>
        </p:nvSpPr>
        <p:spPr>
          <a:xfrm>
            <a:off x="5077250" y="1631700"/>
            <a:ext cx="3300000" cy="96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422" name="Google Shape;422;p100"/>
          <p:cNvSpPr txBox="1"/>
          <p:nvPr>
            <p:ph idx="1" type="subTitle"/>
          </p:nvPr>
        </p:nvSpPr>
        <p:spPr>
          <a:xfrm>
            <a:off x="5077250" y="2517900"/>
            <a:ext cx="2973600" cy="9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7">
    <p:bg>
      <p:bgPr>
        <a:solidFill>
          <a:schemeClr val="accen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01"/>
          <p:cNvSpPr/>
          <p:nvPr>
            <p:ph idx="2" type="pic"/>
          </p:nvPr>
        </p:nvSpPr>
        <p:spPr>
          <a:xfrm>
            <a:off x="4660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01"/>
          <p:cNvSpPr/>
          <p:nvPr>
            <p:ph idx="3" type="pic"/>
          </p:nvPr>
        </p:nvSpPr>
        <p:spPr>
          <a:xfrm>
            <a:off x="23834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01"/>
          <p:cNvSpPr/>
          <p:nvPr>
            <p:ph idx="4" type="pic"/>
          </p:nvPr>
        </p:nvSpPr>
        <p:spPr>
          <a:xfrm>
            <a:off x="43008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01"/>
          <p:cNvSpPr/>
          <p:nvPr>
            <p:ph idx="5" type="pic"/>
          </p:nvPr>
        </p:nvSpPr>
        <p:spPr>
          <a:xfrm>
            <a:off x="6218275" y="2114000"/>
            <a:ext cx="1260900" cy="1260900"/>
          </a:xfrm>
          <a:prstGeom prst="roundRect">
            <a:avLst>
              <a:gd fmla="val 8264" name="adj"/>
            </a:avLst>
          </a:prstGeom>
          <a:noFill/>
          <a:ln cap="flat" cmpd="sng" w="19050">
            <a:solidFill>
              <a:srgbClr val="101C3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01"/>
          <p:cNvSpPr txBox="1"/>
          <p:nvPr>
            <p:ph type="title"/>
          </p:nvPr>
        </p:nvSpPr>
        <p:spPr>
          <a:xfrm>
            <a:off x="430700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0" name="Google Shape;430;p101"/>
          <p:cNvSpPr txBox="1"/>
          <p:nvPr>
            <p:ph idx="1" type="subTitle"/>
          </p:nvPr>
        </p:nvSpPr>
        <p:spPr>
          <a:xfrm>
            <a:off x="430700" y="745425"/>
            <a:ext cx="5657100" cy="34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01"/>
          <p:cNvSpPr txBox="1"/>
          <p:nvPr>
            <p:ph idx="6" type="subTitle"/>
          </p:nvPr>
        </p:nvSpPr>
        <p:spPr>
          <a:xfrm>
            <a:off x="4660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01"/>
          <p:cNvSpPr txBox="1"/>
          <p:nvPr>
            <p:ph idx="7" type="subTitle"/>
          </p:nvPr>
        </p:nvSpPr>
        <p:spPr>
          <a:xfrm>
            <a:off x="23834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01"/>
          <p:cNvSpPr txBox="1"/>
          <p:nvPr>
            <p:ph idx="8" type="subTitle"/>
          </p:nvPr>
        </p:nvSpPr>
        <p:spPr>
          <a:xfrm>
            <a:off x="4300875" y="3408200"/>
            <a:ext cx="1652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01"/>
          <p:cNvSpPr txBox="1"/>
          <p:nvPr>
            <p:ph idx="9" type="subTitle"/>
          </p:nvPr>
        </p:nvSpPr>
        <p:spPr>
          <a:xfrm>
            <a:off x="6218275" y="3408200"/>
            <a:ext cx="1679100" cy="6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3">
  <p:cSld name="CUSTOM_6">
    <p:bg>
      <p:bgPr>
        <a:solidFill>
          <a:schemeClr val="accent2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3249" y="4865825"/>
            <a:ext cx="548623" cy="1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263"/>
            <a:ext cx="1952999" cy="18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02"/>
          <p:cNvSpPr txBox="1"/>
          <p:nvPr>
            <p:ph idx="1" type="subTitle"/>
          </p:nvPr>
        </p:nvSpPr>
        <p:spPr>
          <a:xfrm>
            <a:off x="2691375" y="609150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2"/>
          <p:cNvSpPr txBox="1"/>
          <p:nvPr>
            <p:ph idx="2" type="subTitle"/>
          </p:nvPr>
        </p:nvSpPr>
        <p:spPr>
          <a:xfrm>
            <a:off x="2691375" y="2038617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2"/>
          <p:cNvSpPr txBox="1"/>
          <p:nvPr>
            <p:ph idx="3" type="subTitle"/>
          </p:nvPr>
        </p:nvSpPr>
        <p:spPr>
          <a:xfrm>
            <a:off x="2691375" y="3468083"/>
            <a:ext cx="5637600" cy="11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1">
          <p15:clr>
            <a:srgbClr val="E46962"/>
          </p15:clr>
        </p15:guide>
        <p15:guide id="2" pos="1677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59.xml"/><Relationship Id="rId41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48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28.xml"/><Relationship Id="rId5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7.xml"/><Relationship Id="rId54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30.xml"/><Relationship Id="rId57" Type="http://schemas.openxmlformats.org/officeDocument/2006/relationships/theme" Target="../theme/theme5.xml"/><Relationship Id="rId12" Type="http://schemas.openxmlformats.org/officeDocument/2006/relationships/slideLayout" Target="../slideLayouts/slideLayout29.xml"/><Relationship Id="rId5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14.xml"/><Relationship Id="rId44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16.xml"/><Relationship Id="rId46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48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0.xml"/><Relationship Id="rId49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09.xml"/><Relationship Id="rId39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2.xml"/><Relationship Id="rId51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3.xml"/><Relationship Id="rId53" Type="http://schemas.openxmlformats.org/officeDocument/2006/relationships/slideLayout" Target="../slideLayouts/slideLayout126.xml"/><Relationship Id="rId52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3.xml"/><Relationship Id="rId54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5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62.xml"/><Relationship Id="rId36" Type="http://schemas.openxmlformats.org/officeDocument/2006/relationships/theme" Target="../theme/theme1.xml"/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800"/>
              <a:buFont typeface="Inter"/>
              <a:buChar char="●"/>
              <a:defRPr sz="18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312" name="Google Shape;31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800"/>
              <a:buFont typeface="Inter"/>
              <a:buChar char="●"/>
              <a:defRPr sz="18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  <p:sldLayoutId id="2147483760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66" r:id="rId46"/>
    <p:sldLayoutId id="2147483767" r:id="rId47"/>
    <p:sldLayoutId id="2147483768" r:id="rId48"/>
    <p:sldLayoutId id="2147483769" r:id="rId49"/>
    <p:sldLayoutId id="2147483770" r:id="rId50"/>
    <p:sldLayoutId id="2147483771" r:id="rId51"/>
    <p:sldLayoutId id="2147483772" r:id="rId52"/>
    <p:sldLayoutId id="2147483773" r:id="rId53"/>
    <p:sldLayoutId id="2147483774" r:id="rId54"/>
    <p:sldLayoutId id="2147483775" r:id="rId5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2800"/>
              <a:buFont typeface="Inter ExtraBold"/>
              <a:buNone/>
              <a:defRPr sz="2800">
                <a:solidFill>
                  <a:srgbClr val="1C1E23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559" name="Google Shape;559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800"/>
              <a:buFont typeface="Inter"/>
              <a:buChar char="●"/>
              <a:defRPr sz="18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●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○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3"/>
              </a:buClr>
              <a:buSzPts val="1400"/>
              <a:buFont typeface="Inter"/>
              <a:buChar char="■"/>
              <a:defRPr sz="14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5" Type="http://schemas.openxmlformats.org/officeDocument/2006/relationships/image" Target="../media/image96.png"/><Relationship Id="rId6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11.png"/><Relationship Id="rId11" Type="http://schemas.openxmlformats.org/officeDocument/2006/relationships/image" Target="../media/image105.png"/><Relationship Id="rId10" Type="http://schemas.openxmlformats.org/officeDocument/2006/relationships/image" Target="../media/image10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6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1" Type="http://schemas.openxmlformats.org/officeDocument/2006/relationships/image" Target="../media/image84.png"/><Relationship Id="rId10" Type="http://schemas.openxmlformats.org/officeDocument/2006/relationships/image" Target="../media/image85.png"/><Relationship Id="rId12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68"/>
          <p:cNvSpPr txBox="1"/>
          <p:nvPr>
            <p:ph type="title"/>
          </p:nvPr>
        </p:nvSpPr>
        <p:spPr>
          <a:xfrm>
            <a:off x="491613" y="1044425"/>
            <a:ext cx="5725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400"/>
              <a:buNone/>
            </a:pPr>
            <a:r>
              <a:rPr b="1" lang="en" sz="3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Agentic AI-Powered Financial Crime Detection: From Theory to Production</a:t>
            </a:r>
            <a:endParaRPr b="1" sz="3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68"/>
          <p:cNvSpPr txBox="1"/>
          <p:nvPr>
            <p:ph idx="1" type="subTitle"/>
          </p:nvPr>
        </p:nvSpPr>
        <p:spPr>
          <a:xfrm>
            <a:off x="491600" y="3014305"/>
            <a:ext cx="52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lang="en"/>
              <a:t>François Protopapa, </a:t>
            </a:r>
            <a:br>
              <a:rPr lang="en"/>
            </a:br>
            <a:r>
              <a:rPr i="1" lang="en"/>
              <a:t>Principal SA GenAI &amp; Search specialist.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7"/>
          <p:cNvSpPr txBox="1"/>
          <p:nvPr/>
        </p:nvSpPr>
        <p:spPr>
          <a:xfrm>
            <a:off x="614375" y="1931913"/>
            <a:ext cx="3057600" cy="1336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720000" dist="47625">
              <a:srgbClr val="000000">
                <a:alpha val="50000"/>
              </a:srgbClr>
            </a:outerShdw>
          </a:effectLst>
        </p:spPr>
        <p:txBody>
          <a:bodyPr anchorCtr="1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</a:t>
            </a:r>
            <a:r>
              <a:rPr lang="en" sz="7500">
                <a:solidFill>
                  <a:srgbClr val="F04E9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</a:t>
            </a:r>
            <a:r>
              <a:rPr lang="en" sz="7500">
                <a:solidFill>
                  <a:schemeClr val="accent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</a:t>
            </a:r>
            <a:r>
              <a:rPr lang="en" sz="7500">
                <a:solidFill>
                  <a:schemeClr val="accent5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</a:t>
            </a:r>
            <a:endParaRPr sz="7500">
              <a:solidFill>
                <a:schemeClr val="accent5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924" name="Google Shape;92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25" y="3223850"/>
            <a:ext cx="1423000" cy="10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78"/>
          <p:cNvSpPr/>
          <p:nvPr/>
        </p:nvSpPr>
        <p:spPr>
          <a:xfrm>
            <a:off x="3672200" y="328211"/>
            <a:ext cx="1752300" cy="41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6B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36B9FF"/>
                </a:solidFill>
                <a:latin typeface="Inter"/>
                <a:ea typeface="Inter"/>
                <a:cs typeface="Inter"/>
                <a:sym typeface="Inter"/>
              </a:rPr>
              <a:t>Search Labs Blog</a:t>
            </a:r>
            <a:endParaRPr b="0" i="0" sz="1700" u="none" cap="none" strike="noStrike">
              <a:solidFill>
                <a:srgbClr val="36B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0" name="Google Shape;930;p178"/>
          <p:cNvGrpSpPr/>
          <p:nvPr/>
        </p:nvGrpSpPr>
        <p:grpSpPr>
          <a:xfrm>
            <a:off x="3538523" y="880342"/>
            <a:ext cx="2066931" cy="2066912"/>
            <a:chOff x="6706411" y="1683565"/>
            <a:chExt cx="1360987" cy="1360974"/>
          </a:xfrm>
        </p:grpSpPr>
        <p:pic>
          <p:nvPicPr>
            <p:cNvPr id="931" name="Google Shape;931;p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6411" y="1683565"/>
              <a:ext cx="1360987" cy="136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54127" y="2231902"/>
              <a:ext cx="265559" cy="264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3" name="Google Shape;933;p178"/>
          <p:cNvSpPr/>
          <p:nvPr/>
        </p:nvSpPr>
        <p:spPr>
          <a:xfrm>
            <a:off x="6369225" y="346402"/>
            <a:ext cx="1578300" cy="41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EC5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EC514"/>
                </a:solidFill>
                <a:latin typeface="Inter"/>
                <a:ea typeface="Inter"/>
                <a:cs typeface="Inter"/>
                <a:sym typeface="Inter"/>
              </a:rPr>
              <a:t>Search Labs </a:t>
            </a:r>
            <a:endParaRPr b="0" i="0" sz="1700" u="none" cap="none" strike="noStrike">
              <a:solidFill>
                <a:srgbClr val="FEC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178"/>
          <p:cNvGrpSpPr/>
          <p:nvPr/>
        </p:nvGrpSpPr>
        <p:grpSpPr>
          <a:xfrm>
            <a:off x="6369499" y="899355"/>
            <a:ext cx="1752400" cy="1752400"/>
            <a:chOff x="5134701" y="1654325"/>
            <a:chExt cx="1879250" cy="1879249"/>
          </a:xfrm>
        </p:grpSpPr>
        <p:pic>
          <p:nvPicPr>
            <p:cNvPr id="935" name="Google Shape;935;p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4701" y="1654325"/>
              <a:ext cx="1879250" cy="187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78"/>
            <p:cNvPicPr preferRelativeResize="0"/>
            <p:nvPr/>
          </p:nvPicPr>
          <p:blipFill rotWithShape="1">
            <a:blip r:embed="rId6">
              <a:alphaModFix/>
            </a:blip>
            <a:srcRect b="5535" l="9712" r="9551" t="11962"/>
            <a:stretch/>
          </p:blipFill>
          <p:spPr>
            <a:xfrm>
              <a:off x="5883975" y="2403750"/>
              <a:ext cx="373275" cy="381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7" name="Google Shape;937;p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045" y="428933"/>
            <a:ext cx="237625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8431" y="2696173"/>
            <a:ext cx="1713919" cy="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78" title="Mouse Cursor Vector Art. image - Free stock photo - Public Domain ...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81365" y="2821713"/>
            <a:ext cx="180249" cy="27006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78"/>
          <p:cNvSpPr txBox="1"/>
          <p:nvPr/>
        </p:nvSpPr>
        <p:spPr>
          <a:xfrm>
            <a:off x="3526188" y="2991908"/>
            <a:ext cx="209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9FAFA"/>
                </a:solidFill>
                <a:latin typeface="Roboto Mono"/>
                <a:ea typeface="Roboto Mono"/>
                <a:cs typeface="Roboto Mono"/>
                <a:sym typeface="Roboto Mono"/>
              </a:rPr>
              <a:t>elastic.co/</a:t>
            </a:r>
            <a:r>
              <a:rPr b="0" i="0" lang="en" sz="900" u="none" cap="none" strike="noStrike">
                <a:solidFill>
                  <a:srgbClr val="36B9FF"/>
                </a:solidFill>
                <a:latin typeface="Roboto Mono"/>
                <a:ea typeface="Roboto Mono"/>
                <a:cs typeface="Roboto Mono"/>
                <a:sym typeface="Roboto Mono"/>
              </a:rPr>
              <a:t>search-labs</a:t>
            </a:r>
            <a:endParaRPr b="0" i="0" sz="900" u="none" cap="none" strike="noStrike">
              <a:solidFill>
                <a:srgbClr val="36B9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178"/>
          <p:cNvSpPr txBox="1"/>
          <p:nvPr/>
        </p:nvSpPr>
        <p:spPr>
          <a:xfrm>
            <a:off x="5527742" y="3010829"/>
            <a:ext cx="343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9FAFA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github.com/elastic/</a:t>
            </a:r>
            <a:r>
              <a:rPr b="0" i="0" lang="en" sz="900" u="none" cap="none" strike="noStrike">
                <a:solidFill>
                  <a:srgbClr val="FEC514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elasticsearch-labs</a:t>
            </a:r>
            <a:endParaRPr b="0" i="0" sz="900" u="none" cap="none" strike="noStrike">
              <a:solidFill>
                <a:srgbClr val="FEC5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2" name="Google Shape;942;p178"/>
          <p:cNvSpPr txBox="1"/>
          <p:nvPr/>
        </p:nvSpPr>
        <p:spPr>
          <a:xfrm>
            <a:off x="2918693" y="3466293"/>
            <a:ext cx="3306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rPr>
              <a:t>Thank</a:t>
            </a:r>
            <a:r>
              <a:rPr i="1" lang="en" sz="36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 you</a:t>
            </a:r>
            <a:r>
              <a:rPr i="1" lang="en" sz="3600">
                <a:solidFill>
                  <a:srgbClr val="48EFCF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i="1" lang="en" sz="3600">
                <a:solidFill>
                  <a:srgbClr val="F04E98"/>
                </a:solidFill>
                <a:latin typeface="Pacifico"/>
                <a:ea typeface="Pacifico"/>
                <a:cs typeface="Pacifico"/>
                <a:sym typeface="Pacifico"/>
              </a:rPr>
              <a:t>! </a:t>
            </a:r>
            <a:endParaRPr i="1" sz="3600">
              <a:solidFill>
                <a:srgbClr val="F04E98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43" name="Google Shape;943;p178"/>
          <p:cNvPicPr preferRelativeResize="0"/>
          <p:nvPr/>
        </p:nvPicPr>
        <p:blipFill rotWithShape="1">
          <a:blip r:embed="rId10">
            <a:alphaModFix/>
          </a:blip>
          <a:srcRect b="7740" l="0" r="0" t="0"/>
          <a:stretch/>
        </p:blipFill>
        <p:spPr>
          <a:xfrm>
            <a:off x="8323449" y="4409681"/>
            <a:ext cx="639600" cy="59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4" name="Google Shape;944;p178"/>
          <p:cNvSpPr/>
          <p:nvPr/>
        </p:nvSpPr>
        <p:spPr>
          <a:xfrm>
            <a:off x="786825" y="346400"/>
            <a:ext cx="1796700" cy="41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EC5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EC514"/>
                </a:solidFill>
                <a:latin typeface="Inter"/>
                <a:ea typeface="Inter"/>
                <a:cs typeface="Inter"/>
                <a:sym typeface="Inter"/>
              </a:rPr>
              <a:t>Github Source</a:t>
            </a:r>
            <a:endParaRPr b="0" i="0" sz="1700" u="none" cap="none" strike="noStrike">
              <a:solidFill>
                <a:srgbClr val="FEC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4839" y="433527"/>
            <a:ext cx="237625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78"/>
          <p:cNvSpPr txBox="1"/>
          <p:nvPr/>
        </p:nvSpPr>
        <p:spPr>
          <a:xfrm>
            <a:off x="639363" y="2991908"/>
            <a:ext cx="209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elastic-fincrime-agent</a:t>
            </a:r>
            <a:endParaRPr b="0" i="0" sz="900" u="none" cap="none" strike="noStrike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7" name="Google Shape;947;p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688" y="950450"/>
            <a:ext cx="1890967" cy="192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9"/>
          <p:cNvSpPr txBox="1"/>
          <p:nvPr>
            <p:ph idx="1" type="subTitle"/>
          </p:nvPr>
        </p:nvSpPr>
        <p:spPr>
          <a:xfrm>
            <a:off x="860350" y="1712225"/>
            <a:ext cx="7716000" cy="218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/>
              <a:t>An AI</a:t>
            </a:r>
            <a:r>
              <a:rPr b="1" lang="en" sz="2300"/>
              <a:t> agent is a system that can </a:t>
            </a:r>
            <a:r>
              <a:rPr b="1" lang="en" sz="2300">
                <a:solidFill>
                  <a:schemeClr val="accent1"/>
                </a:solidFill>
              </a:rPr>
              <a:t>perceive</a:t>
            </a:r>
            <a:r>
              <a:rPr b="1" lang="en" sz="2300"/>
              <a:t> its environment, </a:t>
            </a:r>
            <a:r>
              <a:rPr b="1" lang="en" sz="2300">
                <a:solidFill>
                  <a:srgbClr val="FF9900"/>
                </a:solidFill>
              </a:rPr>
              <a:t>reason</a:t>
            </a:r>
            <a:r>
              <a:rPr b="1" lang="en" sz="2300"/>
              <a:t> about what it observes, </a:t>
            </a:r>
            <a:r>
              <a:rPr b="1" lang="en" sz="2300">
                <a:solidFill>
                  <a:srgbClr val="F04E98"/>
                </a:solidFill>
              </a:rPr>
              <a:t>plan</a:t>
            </a:r>
            <a:r>
              <a:rPr b="1" lang="en" sz="2300"/>
              <a:t> a sequence of actions, and </a:t>
            </a:r>
            <a:r>
              <a:rPr b="1" lang="en" sz="2300">
                <a:solidFill>
                  <a:srgbClr val="00BFB3"/>
                </a:solidFill>
              </a:rPr>
              <a:t>execute</a:t>
            </a:r>
            <a:r>
              <a:rPr b="1" lang="en" sz="2300"/>
              <a:t> those actions to achieve specific goals</a:t>
            </a:r>
            <a:endParaRPr b="1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0"/>
          <p:cNvSpPr/>
          <p:nvPr/>
        </p:nvSpPr>
        <p:spPr>
          <a:xfrm>
            <a:off x="236700" y="1313125"/>
            <a:ext cx="2120100" cy="2004000"/>
          </a:xfrm>
          <a:prstGeom prst="roundRect">
            <a:avLst>
              <a:gd fmla="val 6736" name="adj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70"/>
          <p:cNvSpPr txBox="1"/>
          <p:nvPr/>
        </p:nvSpPr>
        <p:spPr>
          <a:xfrm>
            <a:off x="374701" y="1310525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85F4"/>
                </a:solidFill>
                <a:latin typeface="Inter"/>
                <a:ea typeface="Inter"/>
                <a:cs typeface="Inter"/>
                <a:sym typeface="Inter"/>
              </a:rPr>
              <a:t>Perceive</a:t>
            </a:r>
            <a:endParaRPr b="1" sz="1800">
              <a:solidFill>
                <a:srgbClr val="4285F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3" name="Google Shape;733;p170"/>
          <p:cNvSpPr txBox="1"/>
          <p:nvPr>
            <p:ph idx="4294967295" type="title"/>
          </p:nvPr>
        </p:nvSpPr>
        <p:spPr>
          <a:xfrm>
            <a:off x="318225" y="357875"/>
            <a:ext cx="85923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5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Putting the Definition to Work</a:t>
            </a:r>
            <a:endParaRPr b="1" sz="25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79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4" name="Google Shape;734;p170"/>
          <p:cNvSpPr txBox="1"/>
          <p:nvPr/>
        </p:nvSpPr>
        <p:spPr>
          <a:xfrm>
            <a:off x="1041450" y="3695900"/>
            <a:ext cx="706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 Agent that </a:t>
            </a: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does not just 'chat'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it investigates, validates, and adjudicates financial crime alerts.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5" name="Google Shape;735;p170"/>
          <p:cNvSpPr txBox="1"/>
          <p:nvPr/>
        </p:nvSpPr>
        <p:spPr>
          <a:xfrm>
            <a:off x="373350" y="1712250"/>
            <a:ext cx="184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Ingesting</a:t>
            </a:r>
            <a:r>
              <a:rPr lang="en">
                <a:solidFill>
                  <a:schemeClr val="lt1"/>
                </a:solidFill>
              </a:rPr>
              <a:t> terabytes of Transaction Logs, Client Profiles, and Global News feeds in real-time.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36" name="Google Shape;736;p170"/>
          <p:cNvSpPr/>
          <p:nvPr/>
        </p:nvSpPr>
        <p:spPr>
          <a:xfrm>
            <a:off x="2420200" y="1314425"/>
            <a:ext cx="2120100" cy="2004000"/>
          </a:xfrm>
          <a:prstGeom prst="roundRect">
            <a:avLst>
              <a:gd fmla="val 6736" name="adj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70"/>
          <p:cNvSpPr txBox="1"/>
          <p:nvPr/>
        </p:nvSpPr>
        <p:spPr>
          <a:xfrm>
            <a:off x="2558201" y="1311825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Reason</a:t>
            </a:r>
            <a:endParaRPr b="1" sz="18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8" name="Google Shape;738;p170"/>
          <p:cNvSpPr txBox="1"/>
          <p:nvPr/>
        </p:nvSpPr>
        <p:spPr>
          <a:xfrm>
            <a:off x="2556850" y="1713550"/>
            <a:ext cx="184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Identifying</a:t>
            </a:r>
            <a:r>
              <a:rPr lang="en">
                <a:solidFill>
                  <a:schemeClr val="lt1"/>
                </a:solidFill>
              </a:rPr>
              <a:t> complex patterns like "Structuring" or "Sanctions Evasion" that rule-based systems miss.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39" name="Google Shape;739;p170"/>
          <p:cNvSpPr/>
          <p:nvPr/>
        </p:nvSpPr>
        <p:spPr>
          <a:xfrm>
            <a:off x="4603700" y="1315725"/>
            <a:ext cx="2120100" cy="2004000"/>
          </a:xfrm>
          <a:prstGeom prst="roundRect">
            <a:avLst>
              <a:gd fmla="val 6736" name="adj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70"/>
          <p:cNvSpPr txBox="1"/>
          <p:nvPr/>
        </p:nvSpPr>
        <p:spPr>
          <a:xfrm>
            <a:off x="4741701" y="1313125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Plan</a:t>
            </a:r>
            <a:endParaRPr b="1" sz="18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p170"/>
          <p:cNvSpPr txBox="1"/>
          <p:nvPr/>
        </p:nvSpPr>
        <p:spPr>
          <a:xfrm>
            <a:off x="4740350" y="1714850"/>
            <a:ext cx="184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Deciding</a:t>
            </a:r>
            <a:r>
              <a:rPr lang="en">
                <a:solidFill>
                  <a:schemeClr val="lt1"/>
                </a:solidFill>
              </a:rPr>
              <a:t> which Tool to use next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(</a:t>
            </a:r>
            <a:r>
              <a:rPr lang="en" sz="1200">
                <a:solidFill>
                  <a:schemeClr val="lt1"/>
                </a:solidFill>
              </a:rPr>
              <a:t>e.g., "</a:t>
            </a:r>
            <a:r>
              <a:rPr i="1" lang="en" sz="1200">
                <a:solidFill>
                  <a:schemeClr val="lt1"/>
                </a:solidFill>
              </a:rPr>
              <a:t>I see a risk, I need to check the Compliance Handbook</a:t>
            </a:r>
            <a:r>
              <a:rPr lang="en" sz="1200">
                <a:solidFill>
                  <a:schemeClr val="lt1"/>
                </a:solidFill>
              </a:rPr>
              <a:t>"</a:t>
            </a:r>
            <a:r>
              <a:rPr lang="en">
                <a:solidFill>
                  <a:schemeClr val="lt1"/>
                </a:solidFill>
              </a:rPr>
              <a:t>).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2" name="Google Shape;742;p170"/>
          <p:cNvSpPr/>
          <p:nvPr/>
        </p:nvSpPr>
        <p:spPr>
          <a:xfrm>
            <a:off x="6787200" y="1314425"/>
            <a:ext cx="2120100" cy="2004000"/>
          </a:xfrm>
          <a:prstGeom prst="roundRect">
            <a:avLst>
              <a:gd fmla="val 6736" name="adj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70"/>
          <p:cNvSpPr txBox="1"/>
          <p:nvPr/>
        </p:nvSpPr>
        <p:spPr>
          <a:xfrm>
            <a:off x="6925201" y="1311825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Execute</a:t>
            </a:r>
            <a:endParaRPr b="1"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4" name="Google Shape;744;p170"/>
          <p:cNvSpPr txBox="1"/>
          <p:nvPr/>
        </p:nvSpPr>
        <p:spPr>
          <a:xfrm>
            <a:off x="6923850" y="1713550"/>
            <a:ext cx="184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Generating</a:t>
            </a:r>
            <a:r>
              <a:rPr lang="en">
                <a:solidFill>
                  <a:schemeClr val="lt1"/>
                </a:solidFill>
              </a:rPr>
              <a:t> a grounded Risk Assessment citing specific Bank’s Policy IDs (e.g., AML-100).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71"/>
          <p:cNvPicPr preferRelativeResize="0"/>
          <p:nvPr/>
        </p:nvPicPr>
        <p:blipFill rotWithShape="1">
          <a:blip r:embed="rId3">
            <a:alphaModFix/>
          </a:blip>
          <a:srcRect b="6890" l="3121" r="1129" t="0"/>
          <a:stretch/>
        </p:blipFill>
        <p:spPr>
          <a:xfrm>
            <a:off x="248625" y="0"/>
            <a:ext cx="8823825" cy="4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00" y="1254148"/>
            <a:ext cx="3092550" cy="31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72"/>
          <p:cNvSpPr txBox="1"/>
          <p:nvPr>
            <p:ph type="title"/>
          </p:nvPr>
        </p:nvSpPr>
        <p:spPr>
          <a:xfrm>
            <a:off x="458275" y="184565"/>
            <a:ext cx="82059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Distribution Challenge - Why Not One Big Database?</a:t>
            </a:r>
            <a:endParaRPr/>
          </a:p>
        </p:txBody>
      </p:sp>
      <p:sp>
        <p:nvSpPr>
          <p:cNvPr id="756" name="Google Shape;756;p172"/>
          <p:cNvSpPr txBox="1"/>
          <p:nvPr>
            <p:ph idx="1" type="subTitle"/>
          </p:nvPr>
        </p:nvSpPr>
        <p:spPr>
          <a:xfrm>
            <a:off x="458275" y="599240"/>
            <a:ext cx="7035300" cy="3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We bring the questions to the data, not the data to the questions.</a:t>
            </a:r>
            <a:endParaRPr i="1"/>
          </a:p>
        </p:txBody>
      </p:sp>
      <p:pic>
        <p:nvPicPr>
          <p:cNvPr id="757" name="Google Shape;75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575" y="1711125"/>
            <a:ext cx="241500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72"/>
          <p:cNvSpPr txBox="1"/>
          <p:nvPr/>
        </p:nvSpPr>
        <p:spPr>
          <a:xfrm>
            <a:off x="4744125" y="1179150"/>
            <a:ext cx="4163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 Pain Points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Exploding &amp; Diverse Data</a:t>
            </a:r>
            <a:r>
              <a:rPr lang="en" sz="1200"/>
              <a:t>: Chats, documents, transactions, and OSINT create massive, unstructured volumes that are hard to query.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Search Blind Spots:</a:t>
            </a:r>
            <a:r>
              <a:rPr lang="en" sz="1200"/>
              <a:t> Traditional keyword search misses context, synonyms, and relationships, leaving critical evidence buried.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 Silo Barrier</a:t>
            </a:r>
            <a:r>
              <a:rPr lang="en" sz="1200"/>
              <a:t>: Data is legally and operationally locked within distributed Cantonal and Federal systems.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 Solution: Intelligent Federation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Unified Access:</a:t>
            </a:r>
            <a:r>
              <a:rPr lang="en" sz="1200"/>
              <a:t> Cross-Cluster Search queries data where it lives—solving the distribution challenge without migration.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Semantic Understanding</a:t>
            </a:r>
            <a:r>
              <a:rPr lang="en" sz="1200"/>
              <a:t>: AI Agents move beyond keywords to understand intent, finding hidden connections across diverse formats.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Total Visibility:</a:t>
            </a:r>
            <a:r>
              <a:rPr lang="en" sz="1200"/>
              <a:t> A single layer connecting local forensics with federal intelligence.</a:t>
            </a:r>
            <a:endParaRPr sz="1200"/>
          </a:p>
        </p:txBody>
      </p:sp>
      <p:pic>
        <p:nvPicPr>
          <p:cNvPr id="759" name="Google Shape;759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425" y="2302250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475" y="155232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075" y="3102800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9300" y="322207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25" y="165262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775" y="179382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425" y="247617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575" y="187262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2475" y="173437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450" y="3526925"/>
            <a:ext cx="241500" cy="2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825" y="1529650"/>
            <a:ext cx="241500" cy="24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p172"/>
          <p:cNvGrpSpPr/>
          <p:nvPr/>
        </p:nvGrpSpPr>
        <p:grpSpPr>
          <a:xfrm>
            <a:off x="218625" y="4658950"/>
            <a:ext cx="878100" cy="338700"/>
            <a:chOff x="3311175" y="1079100"/>
            <a:chExt cx="878100" cy="338700"/>
          </a:xfrm>
        </p:grpSpPr>
        <p:pic>
          <p:nvPicPr>
            <p:cNvPr id="771" name="Google Shape;771;p1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11175" y="1127700"/>
              <a:ext cx="241500" cy="2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p172"/>
            <p:cNvSpPr txBox="1"/>
            <p:nvPr/>
          </p:nvSpPr>
          <p:spPr>
            <a:xfrm>
              <a:off x="3552675" y="1079100"/>
              <a:ext cx="63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CRM</a:t>
              </a:r>
              <a:endParaRPr sz="10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73" name="Google Shape;773;p172"/>
          <p:cNvGrpSpPr/>
          <p:nvPr/>
        </p:nvGrpSpPr>
        <p:grpSpPr>
          <a:xfrm>
            <a:off x="956800" y="4658950"/>
            <a:ext cx="1264200" cy="338700"/>
            <a:chOff x="3311175" y="1385400"/>
            <a:chExt cx="1264200" cy="338700"/>
          </a:xfrm>
        </p:grpSpPr>
        <p:pic>
          <p:nvPicPr>
            <p:cNvPr id="774" name="Google Shape;774;p1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11175" y="1434000"/>
              <a:ext cx="241500" cy="2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172"/>
            <p:cNvSpPr txBox="1"/>
            <p:nvPr/>
          </p:nvSpPr>
          <p:spPr>
            <a:xfrm>
              <a:off x="3552675" y="1385400"/>
              <a:ext cx="1022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Transactions</a:t>
              </a:r>
              <a:endParaRPr sz="10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76" name="Google Shape;776;p172"/>
          <p:cNvGrpSpPr/>
          <p:nvPr/>
        </p:nvGrpSpPr>
        <p:grpSpPr>
          <a:xfrm>
            <a:off x="2134438" y="4658950"/>
            <a:ext cx="1377775" cy="338700"/>
            <a:chOff x="3344888" y="4267100"/>
            <a:chExt cx="1377775" cy="338700"/>
          </a:xfrm>
        </p:grpSpPr>
        <p:pic>
          <p:nvPicPr>
            <p:cNvPr id="777" name="Google Shape;777;p1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4888" y="4315700"/>
              <a:ext cx="241500" cy="2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172"/>
            <p:cNvSpPr txBox="1"/>
            <p:nvPr/>
          </p:nvSpPr>
          <p:spPr>
            <a:xfrm>
              <a:off x="3552663" y="4267100"/>
              <a:ext cx="117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Legal &amp; Policies</a:t>
              </a:r>
              <a:endParaRPr sz="10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79" name="Google Shape;779;p172"/>
          <p:cNvGrpSpPr/>
          <p:nvPr/>
        </p:nvGrpSpPr>
        <p:grpSpPr>
          <a:xfrm>
            <a:off x="3451588" y="4658950"/>
            <a:ext cx="844388" cy="338700"/>
            <a:chOff x="3344888" y="4573400"/>
            <a:chExt cx="844388" cy="338700"/>
          </a:xfrm>
        </p:grpSpPr>
        <p:pic>
          <p:nvPicPr>
            <p:cNvPr id="780" name="Google Shape;780;p1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4888" y="4622000"/>
              <a:ext cx="241500" cy="2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172"/>
            <p:cNvSpPr txBox="1"/>
            <p:nvPr/>
          </p:nvSpPr>
          <p:spPr>
            <a:xfrm>
              <a:off x="3552675" y="4573400"/>
              <a:ext cx="63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Media</a:t>
              </a:r>
              <a:endParaRPr sz="10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73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"Bank Financial Crime AI Agents"</a:t>
            </a:r>
            <a:endParaRPr/>
          </a:p>
        </p:txBody>
      </p:sp>
      <p:grpSp>
        <p:nvGrpSpPr>
          <p:cNvPr id="787" name="Google Shape;787;p173"/>
          <p:cNvGrpSpPr/>
          <p:nvPr/>
        </p:nvGrpSpPr>
        <p:grpSpPr>
          <a:xfrm>
            <a:off x="1309809" y="1314375"/>
            <a:ext cx="1467300" cy="1428375"/>
            <a:chOff x="1468688" y="1314375"/>
            <a:chExt cx="1467300" cy="1428375"/>
          </a:xfrm>
        </p:grpSpPr>
        <p:pic>
          <p:nvPicPr>
            <p:cNvPr id="788" name="Google Shape;788;p173" title="illustration-global-people-network-128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138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9" name="Google Shape;789;p173"/>
            <p:cNvSpPr txBox="1"/>
            <p:nvPr/>
          </p:nvSpPr>
          <p:spPr>
            <a:xfrm>
              <a:off x="146868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Global Client View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90" name="Google Shape;790;p173"/>
          <p:cNvGrpSpPr/>
          <p:nvPr/>
        </p:nvGrpSpPr>
        <p:grpSpPr>
          <a:xfrm>
            <a:off x="3319442" y="1314375"/>
            <a:ext cx="1467300" cy="1414125"/>
            <a:chOff x="2956313" y="1314375"/>
            <a:chExt cx="1467300" cy="1414125"/>
          </a:xfrm>
        </p:grpSpPr>
        <p:pic>
          <p:nvPicPr>
            <p:cNvPr id="791" name="Google Shape;791;p173" title="illustration-credit-card-12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2755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173"/>
            <p:cNvSpPr txBox="1"/>
            <p:nvPr/>
          </p:nvSpPr>
          <p:spPr>
            <a:xfrm>
              <a:off x="29563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Transaction Patterns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93" name="Google Shape;793;p173"/>
          <p:cNvGrpSpPr/>
          <p:nvPr/>
        </p:nvGrpSpPr>
        <p:grpSpPr>
          <a:xfrm>
            <a:off x="7338709" y="1321500"/>
            <a:ext cx="1467300" cy="1414125"/>
            <a:chOff x="6208013" y="1314375"/>
            <a:chExt cx="1467300" cy="1414125"/>
          </a:xfrm>
        </p:grpSpPr>
        <p:pic>
          <p:nvPicPr>
            <p:cNvPr id="794" name="Google Shape;794;p173" title="illustration-telecom-128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4463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173"/>
            <p:cNvSpPr txBox="1"/>
            <p:nvPr/>
          </p:nvSpPr>
          <p:spPr>
            <a:xfrm>
              <a:off x="62080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Adverse Media / OSINT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96" name="Google Shape;796;p173"/>
          <p:cNvGrpSpPr/>
          <p:nvPr/>
        </p:nvGrpSpPr>
        <p:grpSpPr>
          <a:xfrm>
            <a:off x="5329076" y="1314375"/>
            <a:ext cx="1467300" cy="1428375"/>
            <a:chOff x="4427238" y="1314375"/>
            <a:chExt cx="1467300" cy="1428375"/>
          </a:xfrm>
        </p:grpSpPr>
        <p:pic>
          <p:nvPicPr>
            <p:cNvPr id="797" name="Google Shape;797;p173" title="illustration-security-lock-128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0379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173"/>
            <p:cNvSpPr txBox="1"/>
            <p:nvPr/>
          </p:nvSpPr>
          <p:spPr>
            <a:xfrm>
              <a:off x="442723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Policy &amp; Legal Framework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99" name="Google Shape;799;p173"/>
          <p:cNvCxnSpPr/>
          <p:nvPr/>
        </p:nvCxnSpPr>
        <p:spPr>
          <a:xfrm>
            <a:off x="225399" y="26567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0" name="Google Shape;800;p173"/>
          <p:cNvSpPr txBox="1"/>
          <p:nvPr/>
        </p:nvSpPr>
        <p:spPr>
          <a:xfrm>
            <a:off x="154752" y="1779400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Sources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74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"Bank Financial Crime AI Agents"</a:t>
            </a:r>
            <a:endParaRPr/>
          </a:p>
        </p:txBody>
      </p:sp>
      <p:grpSp>
        <p:nvGrpSpPr>
          <p:cNvPr id="806" name="Google Shape;806;p174"/>
          <p:cNvGrpSpPr/>
          <p:nvPr/>
        </p:nvGrpSpPr>
        <p:grpSpPr>
          <a:xfrm>
            <a:off x="1309809" y="1314375"/>
            <a:ext cx="1467300" cy="1428375"/>
            <a:chOff x="1468688" y="1314375"/>
            <a:chExt cx="1467300" cy="1428375"/>
          </a:xfrm>
        </p:grpSpPr>
        <p:pic>
          <p:nvPicPr>
            <p:cNvPr id="807" name="Google Shape;807;p174" title="illustration-global-people-network-128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138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174"/>
            <p:cNvSpPr txBox="1"/>
            <p:nvPr/>
          </p:nvSpPr>
          <p:spPr>
            <a:xfrm>
              <a:off x="146868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Global Client View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09" name="Google Shape;809;p174"/>
          <p:cNvGrpSpPr/>
          <p:nvPr/>
        </p:nvGrpSpPr>
        <p:grpSpPr>
          <a:xfrm>
            <a:off x="3319442" y="1314375"/>
            <a:ext cx="1467300" cy="1414125"/>
            <a:chOff x="2956313" y="1314375"/>
            <a:chExt cx="1467300" cy="1414125"/>
          </a:xfrm>
        </p:grpSpPr>
        <p:pic>
          <p:nvPicPr>
            <p:cNvPr id="810" name="Google Shape;810;p174" title="illustration-credit-card-12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2755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174"/>
            <p:cNvSpPr txBox="1"/>
            <p:nvPr/>
          </p:nvSpPr>
          <p:spPr>
            <a:xfrm>
              <a:off x="29563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Transaction Patterns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12" name="Google Shape;812;p174"/>
          <p:cNvGrpSpPr/>
          <p:nvPr/>
        </p:nvGrpSpPr>
        <p:grpSpPr>
          <a:xfrm>
            <a:off x="7338709" y="1321500"/>
            <a:ext cx="1467300" cy="1414125"/>
            <a:chOff x="6208013" y="1314375"/>
            <a:chExt cx="1467300" cy="1414125"/>
          </a:xfrm>
        </p:grpSpPr>
        <p:pic>
          <p:nvPicPr>
            <p:cNvPr id="813" name="Google Shape;813;p174" title="illustration-telecom-128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4463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174"/>
            <p:cNvSpPr txBox="1"/>
            <p:nvPr/>
          </p:nvSpPr>
          <p:spPr>
            <a:xfrm>
              <a:off x="62080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Adverse Media / OSINT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15" name="Google Shape;815;p174"/>
          <p:cNvGrpSpPr/>
          <p:nvPr/>
        </p:nvGrpSpPr>
        <p:grpSpPr>
          <a:xfrm>
            <a:off x="5329076" y="1314375"/>
            <a:ext cx="1467300" cy="1428375"/>
            <a:chOff x="4427238" y="1314375"/>
            <a:chExt cx="1467300" cy="1428375"/>
          </a:xfrm>
        </p:grpSpPr>
        <p:pic>
          <p:nvPicPr>
            <p:cNvPr id="816" name="Google Shape;816;p174" title="illustration-security-lock-128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0379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174"/>
            <p:cNvSpPr txBox="1"/>
            <p:nvPr/>
          </p:nvSpPr>
          <p:spPr>
            <a:xfrm>
              <a:off x="442723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Policy &amp; Legal Framework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18" name="Google Shape;818;p174"/>
          <p:cNvSpPr txBox="1"/>
          <p:nvPr/>
        </p:nvSpPr>
        <p:spPr>
          <a:xfrm>
            <a:off x="13140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Entity Resolution across regions (EMEA, AMER, APJ).</a:t>
            </a:r>
            <a:endParaRPr i="1" sz="600"/>
          </a:p>
        </p:txBody>
      </p:sp>
      <p:sp>
        <p:nvSpPr>
          <p:cNvPr id="819" name="Google Shape;819;p174"/>
          <p:cNvSpPr txBox="1"/>
          <p:nvPr/>
        </p:nvSpPr>
        <p:spPr>
          <a:xfrm>
            <a:off x="33236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Detecting behavioral anomalies (Smurfing, Crypto flows)</a:t>
            </a:r>
            <a:endParaRPr i="1" sz="600"/>
          </a:p>
        </p:txBody>
      </p:sp>
      <p:sp>
        <p:nvSpPr>
          <p:cNvPr id="820" name="Google Shape;820;p174"/>
          <p:cNvSpPr txBox="1"/>
          <p:nvPr/>
        </p:nvSpPr>
        <p:spPr>
          <a:xfrm>
            <a:off x="53628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"Grounding" every decision in specific bank’s rules</a:t>
            </a:r>
            <a:endParaRPr i="1" sz="600"/>
          </a:p>
        </p:txBody>
      </p:sp>
      <p:sp>
        <p:nvSpPr>
          <p:cNvPr id="821" name="Google Shape;821;p174"/>
          <p:cNvSpPr txBox="1"/>
          <p:nvPr/>
        </p:nvSpPr>
        <p:spPr>
          <a:xfrm>
            <a:off x="73429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Real-time news scanning for confirmation or exoneration</a:t>
            </a:r>
            <a:endParaRPr i="1" sz="600"/>
          </a:p>
        </p:txBody>
      </p:sp>
      <p:cxnSp>
        <p:nvCxnSpPr>
          <p:cNvPr id="822" name="Google Shape;822;p174"/>
          <p:cNvCxnSpPr/>
          <p:nvPr/>
        </p:nvCxnSpPr>
        <p:spPr>
          <a:xfrm>
            <a:off x="225399" y="26567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74"/>
          <p:cNvCxnSpPr/>
          <p:nvPr/>
        </p:nvCxnSpPr>
        <p:spPr>
          <a:xfrm>
            <a:off x="225399" y="33613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24" name="Google Shape;824;p174"/>
          <p:cNvSpPr/>
          <p:nvPr/>
        </p:nvSpPr>
        <p:spPr>
          <a:xfrm>
            <a:off x="1314021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search_global_client_database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5" name="Google Shape;825;p174"/>
          <p:cNvSpPr/>
          <p:nvPr/>
        </p:nvSpPr>
        <p:spPr>
          <a:xfrm>
            <a:off x="3323649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analyze_transaction_patterns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6" name="Google Shape;826;p174"/>
          <p:cNvSpPr/>
          <p:nvPr/>
        </p:nvSpPr>
        <p:spPr>
          <a:xfrm>
            <a:off x="5362853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consult_compliance_handbook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7" name="Google Shape;827;p174"/>
          <p:cNvSpPr/>
          <p:nvPr/>
        </p:nvSpPr>
        <p:spPr>
          <a:xfrm>
            <a:off x="7342932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scan_adverse_media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8" name="Google Shape;828;p174"/>
          <p:cNvSpPr txBox="1"/>
          <p:nvPr/>
        </p:nvSpPr>
        <p:spPr>
          <a:xfrm>
            <a:off x="154752" y="1779400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Sources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9" name="Google Shape;829;p174"/>
          <p:cNvSpPr txBox="1"/>
          <p:nvPr/>
        </p:nvSpPr>
        <p:spPr>
          <a:xfrm>
            <a:off x="154752" y="282617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Tools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75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"Bank Financial Crime AI Agents"</a:t>
            </a:r>
            <a:endParaRPr/>
          </a:p>
        </p:txBody>
      </p:sp>
      <p:grpSp>
        <p:nvGrpSpPr>
          <p:cNvPr id="835" name="Google Shape;835;p175"/>
          <p:cNvGrpSpPr/>
          <p:nvPr/>
        </p:nvGrpSpPr>
        <p:grpSpPr>
          <a:xfrm>
            <a:off x="1309809" y="1314375"/>
            <a:ext cx="1467300" cy="1428375"/>
            <a:chOff x="1468688" y="1314375"/>
            <a:chExt cx="1467300" cy="1428375"/>
          </a:xfrm>
        </p:grpSpPr>
        <p:pic>
          <p:nvPicPr>
            <p:cNvPr id="836" name="Google Shape;836;p175" title="illustration-global-people-network-128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138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175"/>
            <p:cNvSpPr txBox="1"/>
            <p:nvPr/>
          </p:nvSpPr>
          <p:spPr>
            <a:xfrm>
              <a:off x="146868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Global Client View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38" name="Google Shape;838;p175"/>
          <p:cNvGrpSpPr/>
          <p:nvPr/>
        </p:nvGrpSpPr>
        <p:grpSpPr>
          <a:xfrm>
            <a:off x="3319442" y="1314375"/>
            <a:ext cx="1467300" cy="1414125"/>
            <a:chOff x="2956313" y="1314375"/>
            <a:chExt cx="1467300" cy="1414125"/>
          </a:xfrm>
        </p:grpSpPr>
        <p:pic>
          <p:nvPicPr>
            <p:cNvPr id="839" name="Google Shape;839;p175" title="illustration-credit-card-12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2755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175"/>
            <p:cNvSpPr txBox="1"/>
            <p:nvPr/>
          </p:nvSpPr>
          <p:spPr>
            <a:xfrm>
              <a:off x="29563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Transaction Patterns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41" name="Google Shape;841;p175"/>
          <p:cNvGrpSpPr/>
          <p:nvPr/>
        </p:nvGrpSpPr>
        <p:grpSpPr>
          <a:xfrm>
            <a:off x="7338709" y="1321500"/>
            <a:ext cx="1467300" cy="1414125"/>
            <a:chOff x="6208013" y="1314375"/>
            <a:chExt cx="1467300" cy="1414125"/>
          </a:xfrm>
        </p:grpSpPr>
        <p:pic>
          <p:nvPicPr>
            <p:cNvPr id="842" name="Google Shape;842;p175" title="illustration-telecom-128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4463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175"/>
            <p:cNvSpPr txBox="1"/>
            <p:nvPr/>
          </p:nvSpPr>
          <p:spPr>
            <a:xfrm>
              <a:off x="62080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Adverse Media / OSINT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44" name="Google Shape;844;p175"/>
          <p:cNvGrpSpPr/>
          <p:nvPr/>
        </p:nvGrpSpPr>
        <p:grpSpPr>
          <a:xfrm>
            <a:off x="5329076" y="1314375"/>
            <a:ext cx="1467300" cy="1428375"/>
            <a:chOff x="4427238" y="1314375"/>
            <a:chExt cx="1467300" cy="1428375"/>
          </a:xfrm>
        </p:grpSpPr>
        <p:pic>
          <p:nvPicPr>
            <p:cNvPr id="845" name="Google Shape;845;p175" title="illustration-security-lock-128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0379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175"/>
            <p:cNvSpPr txBox="1"/>
            <p:nvPr/>
          </p:nvSpPr>
          <p:spPr>
            <a:xfrm>
              <a:off x="442723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Policy &amp; Legal Framework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47" name="Google Shape;847;p175"/>
          <p:cNvSpPr txBox="1"/>
          <p:nvPr/>
        </p:nvSpPr>
        <p:spPr>
          <a:xfrm>
            <a:off x="13140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Entity Resolution across regions (EMEA, AMER, APJ).</a:t>
            </a:r>
            <a:endParaRPr i="1" sz="600"/>
          </a:p>
        </p:txBody>
      </p:sp>
      <p:sp>
        <p:nvSpPr>
          <p:cNvPr id="848" name="Google Shape;848;p175"/>
          <p:cNvSpPr txBox="1"/>
          <p:nvPr/>
        </p:nvSpPr>
        <p:spPr>
          <a:xfrm>
            <a:off x="33236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Detecting behavioral anomalies (Smurfing, Crypto flows)</a:t>
            </a:r>
            <a:endParaRPr i="1" sz="600"/>
          </a:p>
        </p:txBody>
      </p:sp>
      <p:sp>
        <p:nvSpPr>
          <p:cNvPr id="849" name="Google Shape;849;p175"/>
          <p:cNvSpPr txBox="1"/>
          <p:nvPr/>
        </p:nvSpPr>
        <p:spPr>
          <a:xfrm>
            <a:off x="53628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"Grounding" every decision in specific bank’s rules</a:t>
            </a:r>
            <a:endParaRPr i="1" sz="600"/>
          </a:p>
        </p:txBody>
      </p:sp>
      <p:sp>
        <p:nvSpPr>
          <p:cNvPr id="850" name="Google Shape;850;p175"/>
          <p:cNvSpPr txBox="1"/>
          <p:nvPr/>
        </p:nvSpPr>
        <p:spPr>
          <a:xfrm>
            <a:off x="73429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Real-time news scanning for confirmation or exoneration</a:t>
            </a:r>
            <a:endParaRPr i="1" sz="600"/>
          </a:p>
        </p:txBody>
      </p:sp>
      <p:cxnSp>
        <p:nvCxnSpPr>
          <p:cNvPr id="851" name="Google Shape;851;p175"/>
          <p:cNvCxnSpPr/>
          <p:nvPr/>
        </p:nvCxnSpPr>
        <p:spPr>
          <a:xfrm>
            <a:off x="225399" y="26567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75"/>
          <p:cNvCxnSpPr/>
          <p:nvPr/>
        </p:nvCxnSpPr>
        <p:spPr>
          <a:xfrm>
            <a:off x="225399" y="33613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3" name="Google Shape;853;p175"/>
          <p:cNvSpPr/>
          <p:nvPr/>
        </p:nvSpPr>
        <p:spPr>
          <a:xfrm>
            <a:off x="2238678" y="3559225"/>
            <a:ext cx="25722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Global Customer View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175"/>
          <p:cNvSpPr/>
          <p:nvPr/>
        </p:nvSpPr>
        <p:spPr>
          <a:xfrm>
            <a:off x="5036728" y="3559225"/>
            <a:ext cx="25722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Bank Financial Crime AI Investigator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55" name="Google Shape;855;p175"/>
          <p:cNvCxnSpPr>
            <a:stCxn id="853" idx="0"/>
            <a:endCxn id="856" idx="2"/>
          </p:cNvCxnSpPr>
          <p:nvPr/>
        </p:nvCxnSpPr>
        <p:spPr>
          <a:xfrm flipH="1" rot="5400000">
            <a:off x="2600778" y="2635225"/>
            <a:ext cx="366600" cy="1481400"/>
          </a:xfrm>
          <a:prstGeom prst="bentConnector3">
            <a:avLst>
              <a:gd fmla="val 62739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175"/>
          <p:cNvSpPr/>
          <p:nvPr/>
        </p:nvSpPr>
        <p:spPr>
          <a:xfrm>
            <a:off x="1314021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search_global_client_database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7" name="Google Shape;857;p175"/>
          <p:cNvSpPr/>
          <p:nvPr/>
        </p:nvSpPr>
        <p:spPr>
          <a:xfrm>
            <a:off x="3323649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analyze_transaction_patterns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8" name="Google Shape;858;p175"/>
          <p:cNvSpPr/>
          <p:nvPr/>
        </p:nvSpPr>
        <p:spPr>
          <a:xfrm>
            <a:off x="5362853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consult_compliance_handbook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p175"/>
          <p:cNvSpPr/>
          <p:nvPr/>
        </p:nvSpPr>
        <p:spPr>
          <a:xfrm>
            <a:off x="7342932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scan_adverse_media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60" name="Google Shape;860;p175"/>
          <p:cNvCxnSpPr>
            <a:stCxn id="854" idx="0"/>
            <a:endCxn id="856" idx="2"/>
          </p:cNvCxnSpPr>
          <p:nvPr/>
        </p:nvCxnSpPr>
        <p:spPr>
          <a:xfrm flipH="1" rot="5400000">
            <a:off x="3999778" y="1236175"/>
            <a:ext cx="366600" cy="42795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175"/>
          <p:cNvCxnSpPr>
            <a:stCxn id="854" idx="0"/>
            <a:endCxn id="857" idx="2"/>
          </p:cNvCxnSpPr>
          <p:nvPr/>
        </p:nvCxnSpPr>
        <p:spPr>
          <a:xfrm flipH="1" rot="5400000">
            <a:off x="5004628" y="2241025"/>
            <a:ext cx="366600" cy="2269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175"/>
          <p:cNvCxnSpPr>
            <a:stCxn id="854" idx="0"/>
            <a:endCxn id="858" idx="2"/>
          </p:cNvCxnSpPr>
          <p:nvPr/>
        </p:nvCxnSpPr>
        <p:spPr>
          <a:xfrm flipH="1" rot="5400000">
            <a:off x="6024328" y="3260725"/>
            <a:ext cx="366600" cy="230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175"/>
          <p:cNvCxnSpPr>
            <a:stCxn id="854" idx="0"/>
            <a:endCxn id="859" idx="2"/>
          </p:cNvCxnSpPr>
          <p:nvPr/>
        </p:nvCxnSpPr>
        <p:spPr>
          <a:xfrm rot="-5400000">
            <a:off x="7014328" y="2501125"/>
            <a:ext cx="366600" cy="1749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175"/>
          <p:cNvSpPr txBox="1"/>
          <p:nvPr/>
        </p:nvSpPr>
        <p:spPr>
          <a:xfrm>
            <a:off x="154752" y="1779400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Sources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5" name="Google Shape;865;p175"/>
          <p:cNvSpPr txBox="1"/>
          <p:nvPr/>
        </p:nvSpPr>
        <p:spPr>
          <a:xfrm>
            <a:off x="154752" y="282617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Tools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6" name="Google Shape;866;p175"/>
          <p:cNvSpPr txBox="1"/>
          <p:nvPr/>
        </p:nvSpPr>
        <p:spPr>
          <a:xfrm>
            <a:off x="154752" y="353077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Agents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76"/>
          <p:cNvSpPr txBox="1"/>
          <p:nvPr>
            <p:ph type="title"/>
          </p:nvPr>
        </p:nvSpPr>
        <p:spPr>
          <a:xfrm>
            <a:off x="466075" y="357875"/>
            <a:ext cx="7035300" cy="472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"Bank Financial Crime AI Agents"</a:t>
            </a:r>
            <a:endParaRPr/>
          </a:p>
        </p:txBody>
      </p:sp>
      <p:grpSp>
        <p:nvGrpSpPr>
          <p:cNvPr id="872" name="Google Shape;872;p176"/>
          <p:cNvGrpSpPr/>
          <p:nvPr/>
        </p:nvGrpSpPr>
        <p:grpSpPr>
          <a:xfrm>
            <a:off x="1309809" y="1314375"/>
            <a:ext cx="1467300" cy="1428375"/>
            <a:chOff x="1468688" y="1314375"/>
            <a:chExt cx="1467300" cy="1428375"/>
          </a:xfrm>
        </p:grpSpPr>
        <p:pic>
          <p:nvPicPr>
            <p:cNvPr id="873" name="Google Shape;873;p176" title="illustration-global-people-network-128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5138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176"/>
            <p:cNvSpPr txBox="1"/>
            <p:nvPr/>
          </p:nvSpPr>
          <p:spPr>
            <a:xfrm>
              <a:off x="146868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Global Client View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75" name="Google Shape;875;p176"/>
          <p:cNvGrpSpPr/>
          <p:nvPr/>
        </p:nvGrpSpPr>
        <p:grpSpPr>
          <a:xfrm>
            <a:off x="3319442" y="1314375"/>
            <a:ext cx="1467300" cy="1414125"/>
            <a:chOff x="2956313" y="1314375"/>
            <a:chExt cx="1467300" cy="1414125"/>
          </a:xfrm>
        </p:grpSpPr>
        <p:pic>
          <p:nvPicPr>
            <p:cNvPr id="876" name="Google Shape;876;p176" title="illustration-credit-card-12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2755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Google Shape;877;p176"/>
            <p:cNvSpPr txBox="1"/>
            <p:nvPr/>
          </p:nvSpPr>
          <p:spPr>
            <a:xfrm>
              <a:off x="29563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Transaction Patterns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78" name="Google Shape;878;p176"/>
          <p:cNvGrpSpPr/>
          <p:nvPr/>
        </p:nvGrpSpPr>
        <p:grpSpPr>
          <a:xfrm>
            <a:off x="7338709" y="1321500"/>
            <a:ext cx="1467300" cy="1414125"/>
            <a:chOff x="6208013" y="1314375"/>
            <a:chExt cx="1467300" cy="1414125"/>
          </a:xfrm>
        </p:grpSpPr>
        <p:pic>
          <p:nvPicPr>
            <p:cNvPr id="879" name="Google Shape;879;p176" title="illustration-telecom-128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4463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176"/>
            <p:cNvSpPr txBox="1"/>
            <p:nvPr/>
          </p:nvSpPr>
          <p:spPr>
            <a:xfrm>
              <a:off x="6208013" y="217440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Adverse Media / OSINT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81" name="Google Shape;881;p176"/>
          <p:cNvGrpSpPr/>
          <p:nvPr/>
        </p:nvGrpSpPr>
        <p:grpSpPr>
          <a:xfrm>
            <a:off x="5329076" y="1314375"/>
            <a:ext cx="1467300" cy="1428375"/>
            <a:chOff x="4427238" y="1314375"/>
            <a:chExt cx="1467300" cy="1428375"/>
          </a:xfrm>
        </p:grpSpPr>
        <p:pic>
          <p:nvPicPr>
            <p:cNvPr id="882" name="Google Shape;882;p176" title="illustration-security-lock-128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0379" y="13143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176"/>
            <p:cNvSpPr txBox="1"/>
            <p:nvPr/>
          </p:nvSpPr>
          <p:spPr>
            <a:xfrm>
              <a:off x="4427238" y="2188650"/>
              <a:ext cx="146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C1E23"/>
                  </a:solidFill>
                  <a:latin typeface="Inter"/>
                  <a:ea typeface="Inter"/>
                  <a:cs typeface="Inter"/>
                  <a:sym typeface="Inter"/>
                </a:rPr>
                <a:t>Policy &amp; Legal Framework</a:t>
              </a:r>
              <a:endParaRPr b="1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84" name="Google Shape;884;p176"/>
          <p:cNvSpPr txBox="1"/>
          <p:nvPr/>
        </p:nvSpPr>
        <p:spPr>
          <a:xfrm>
            <a:off x="13140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Entity Resolution across regions (EMEA, AMER, APJ).</a:t>
            </a:r>
            <a:endParaRPr i="1" sz="600"/>
          </a:p>
        </p:txBody>
      </p:sp>
      <p:sp>
        <p:nvSpPr>
          <p:cNvPr id="885" name="Google Shape;885;p176"/>
          <p:cNvSpPr txBox="1"/>
          <p:nvPr/>
        </p:nvSpPr>
        <p:spPr>
          <a:xfrm>
            <a:off x="33236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Detecting behavioral anomalies (Smurfing, Crypto flows)</a:t>
            </a:r>
            <a:endParaRPr i="1" sz="600"/>
          </a:p>
        </p:txBody>
      </p:sp>
      <p:sp>
        <p:nvSpPr>
          <p:cNvPr id="886" name="Google Shape;886;p176"/>
          <p:cNvSpPr txBox="1"/>
          <p:nvPr/>
        </p:nvSpPr>
        <p:spPr>
          <a:xfrm>
            <a:off x="5362846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"Grounding" every decision in specific bank’s rules</a:t>
            </a:r>
            <a:endParaRPr i="1" sz="600"/>
          </a:p>
        </p:txBody>
      </p:sp>
      <p:sp>
        <p:nvSpPr>
          <p:cNvPr id="887" name="Google Shape;887;p176"/>
          <p:cNvSpPr txBox="1"/>
          <p:nvPr/>
        </p:nvSpPr>
        <p:spPr>
          <a:xfrm>
            <a:off x="7342921" y="2589270"/>
            <a:ext cx="14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/>
              <a:t>Real-time news scanning for confirmation or exoneration</a:t>
            </a:r>
            <a:endParaRPr i="1" sz="600"/>
          </a:p>
        </p:txBody>
      </p:sp>
      <p:cxnSp>
        <p:nvCxnSpPr>
          <p:cNvPr id="888" name="Google Shape;888;p176"/>
          <p:cNvCxnSpPr/>
          <p:nvPr/>
        </p:nvCxnSpPr>
        <p:spPr>
          <a:xfrm>
            <a:off x="225399" y="26567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76"/>
          <p:cNvCxnSpPr/>
          <p:nvPr/>
        </p:nvCxnSpPr>
        <p:spPr>
          <a:xfrm>
            <a:off x="225399" y="33613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176"/>
          <p:cNvCxnSpPr/>
          <p:nvPr/>
        </p:nvCxnSpPr>
        <p:spPr>
          <a:xfrm>
            <a:off x="225399" y="4065925"/>
            <a:ext cx="9054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1" name="Google Shape;891;p176"/>
          <p:cNvSpPr/>
          <p:nvPr/>
        </p:nvSpPr>
        <p:spPr>
          <a:xfrm>
            <a:off x="2238678" y="3559225"/>
            <a:ext cx="25722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Global Customer View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2" name="Google Shape;892;p176"/>
          <p:cNvSpPr/>
          <p:nvPr/>
        </p:nvSpPr>
        <p:spPr>
          <a:xfrm>
            <a:off x="5036728" y="3559225"/>
            <a:ext cx="25722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Bank Financial Crime AI Investigator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93" name="Google Shape;893;p176"/>
          <p:cNvCxnSpPr>
            <a:stCxn id="891" idx="0"/>
            <a:endCxn id="894" idx="2"/>
          </p:cNvCxnSpPr>
          <p:nvPr/>
        </p:nvCxnSpPr>
        <p:spPr>
          <a:xfrm flipH="1" rot="5400000">
            <a:off x="2600778" y="2635225"/>
            <a:ext cx="366600" cy="1481400"/>
          </a:xfrm>
          <a:prstGeom prst="bentConnector3">
            <a:avLst>
              <a:gd fmla="val 62739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176"/>
          <p:cNvSpPr/>
          <p:nvPr/>
        </p:nvSpPr>
        <p:spPr>
          <a:xfrm>
            <a:off x="1314021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search_global_client_database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5" name="Google Shape;895;p176"/>
          <p:cNvSpPr/>
          <p:nvPr/>
        </p:nvSpPr>
        <p:spPr>
          <a:xfrm>
            <a:off x="3323649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analyze_transaction_patterns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6" name="Google Shape;896;p176"/>
          <p:cNvSpPr/>
          <p:nvPr/>
        </p:nvSpPr>
        <p:spPr>
          <a:xfrm>
            <a:off x="5362853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consult_compliance_handbook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7" name="Google Shape;897;p176"/>
          <p:cNvSpPr/>
          <p:nvPr/>
        </p:nvSpPr>
        <p:spPr>
          <a:xfrm>
            <a:off x="7342932" y="2926482"/>
            <a:ext cx="14589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scan_adverse_media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98" name="Google Shape;898;p176"/>
          <p:cNvCxnSpPr>
            <a:stCxn id="892" idx="0"/>
            <a:endCxn id="894" idx="2"/>
          </p:cNvCxnSpPr>
          <p:nvPr/>
        </p:nvCxnSpPr>
        <p:spPr>
          <a:xfrm flipH="1" rot="5400000">
            <a:off x="3999778" y="1236175"/>
            <a:ext cx="366600" cy="42795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76"/>
          <p:cNvCxnSpPr>
            <a:stCxn id="892" idx="0"/>
            <a:endCxn id="895" idx="2"/>
          </p:cNvCxnSpPr>
          <p:nvPr/>
        </p:nvCxnSpPr>
        <p:spPr>
          <a:xfrm flipH="1" rot="5400000">
            <a:off x="5004628" y="2241025"/>
            <a:ext cx="366600" cy="2269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176"/>
          <p:cNvCxnSpPr>
            <a:stCxn id="892" idx="0"/>
            <a:endCxn id="896" idx="2"/>
          </p:cNvCxnSpPr>
          <p:nvPr/>
        </p:nvCxnSpPr>
        <p:spPr>
          <a:xfrm flipH="1" rot="5400000">
            <a:off x="6024328" y="3260725"/>
            <a:ext cx="366600" cy="230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176"/>
          <p:cNvCxnSpPr>
            <a:stCxn id="892" idx="0"/>
            <a:endCxn id="897" idx="2"/>
          </p:cNvCxnSpPr>
          <p:nvPr/>
        </p:nvCxnSpPr>
        <p:spPr>
          <a:xfrm rot="-5400000">
            <a:off x="7014328" y="2501125"/>
            <a:ext cx="366600" cy="1749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176"/>
          <p:cNvSpPr txBox="1"/>
          <p:nvPr/>
        </p:nvSpPr>
        <p:spPr>
          <a:xfrm>
            <a:off x="154752" y="1779400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Sources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3" name="Google Shape;903;p176"/>
          <p:cNvSpPr txBox="1"/>
          <p:nvPr/>
        </p:nvSpPr>
        <p:spPr>
          <a:xfrm>
            <a:off x="154752" y="282617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Tools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4" name="Google Shape;904;p176"/>
          <p:cNvSpPr txBox="1"/>
          <p:nvPr/>
        </p:nvSpPr>
        <p:spPr>
          <a:xfrm>
            <a:off x="154752" y="353077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Agents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5" name="Google Shape;905;p176"/>
          <p:cNvSpPr txBox="1"/>
          <p:nvPr/>
        </p:nvSpPr>
        <p:spPr>
          <a:xfrm>
            <a:off x="154752" y="4239070"/>
            <a:ext cx="10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Search AI</a:t>
            </a:r>
            <a:b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200">
                <a:solidFill>
                  <a:srgbClr val="1C1E23"/>
                </a:solidFill>
                <a:latin typeface="Inter"/>
                <a:ea typeface="Inter"/>
                <a:cs typeface="Inter"/>
                <a:sym typeface="Inter"/>
              </a:rPr>
              <a:t>&amp; GUI</a:t>
            </a:r>
            <a:endParaRPr b="1" sz="1200">
              <a:solidFill>
                <a:srgbClr val="1C1E2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6" name="Google Shape;906;p176"/>
          <p:cNvSpPr/>
          <p:nvPr/>
        </p:nvSpPr>
        <p:spPr>
          <a:xfrm>
            <a:off x="5242075" y="4043750"/>
            <a:ext cx="2161500" cy="26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Elastic MCP Server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07" name="Google Shape;907;p176"/>
          <p:cNvCxnSpPr>
            <a:stCxn id="906" idx="0"/>
            <a:endCxn id="891" idx="2"/>
          </p:cNvCxnSpPr>
          <p:nvPr/>
        </p:nvCxnSpPr>
        <p:spPr>
          <a:xfrm flipH="1" rot="5400000">
            <a:off x="4814575" y="2535500"/>
            <a:ext cx="218400" cy="27981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176"/>
          <p:cNvCxnSpPr>
            <a:stCxn id="906" idx="0"/>
            <a:endCxn id="892" idx="2"/>
          </p:cNvCxnSpPr>
          <p:nvPr/>
        </p:nvCxnSpPr>
        <p:spPr>
          <a:xfrm rot="-5400000">
            <a:off x="6213925" y="3934250"/>
            <a:ext cx="2184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9" name="Google Shape;909;p176" title="cog_fresh_upda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2848" y="4061748"/>
            <a:ext cx="230400" cy="230102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76"/>
          <p:cNvSpPr/>
          <p:nvPr/>
        </p:nvSpPr>
        <p:spPr>
          <a:xfrm>
            <a:off x="5241975" y="4425975"/>
            <a:ext cx="2161500" cy="50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1" name="Google Shape;911;p176" title="language_client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973" y="4505725"/>
            <a:ext cx="347475" cy="3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2230" y="4505725"/>
            <a:ext cx="347475" cy="34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3" name="Google Shape;913;p176"/>
          <p:cNvCxnSpPr>
            <a:stCxn id="910" idx="0"/>
            <a:endCxn id="906" idx="2"/>
          </p:cNvCxnSpPr>
          <p:nvPr/>
        </p:nvCxnSpPr>
        <p:spPr>
          <a:xfrm rot="-5400000">
            <a:off x="6264975" y="4367625"/>
            <a:ext cx="1161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176"/>
          <p:cNvSpPr/>
          <p:nvPr/>
        </p:nvSpPr>
        <p:spPr>
          <a:xfrm>
            <a:off x="2238675" y="4425975"/>
            <a:ext cx="2572200" cy="50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5" name="Google Shape;915;p1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6166" y="4535162"/>
            <a:ext cx="257436" cy="28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20865" y="4534724"/>
            <a:ext cx="226042" cy="28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76" title="AI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69813" y="4505737"/>
            <a:ext cx="347482" cy="34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176"/>
          <p:cNvCxnSpPr>
            <a:stCxn id="914" idx="0"/>
            <a:endCxn id="891" idx="2"/>
          </p:cNvCxnSpPr>
          <p:nvPr/>
        </p:nvCxnSpPr>
        <p:spPr>
          <a:xfrm rot="-5400000">
            <a:off x="3224775" y="4125375"/>
            <a:ext cx="6006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5 Elasti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EFCF"/>
      </a:accent1>
      <a:accent2>
        <a:srgbClr val="0B64DD"/>
      </a:accent2>
      <a:accent3>
        <a:srgbClr val="F04E98"/>
      </a:accent3>
      <a:accent4>
        <a:srgbClr val="FF957D"/>
      </a:accent4>
      <a:accent5>
        <a:srgbClr val="FEC514"/>
      </a:accent5>
      <a:accent6>
        <a:srgbClr val="153385"/>
      </a:accent6>
      <a:hlink>
        <a:srgbClr val="0B64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5 Elasti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EFCF"/>
      </a:accent1>
      <a:accent2>
        <a:srgbClr val="0B64DD"/>
      </a:accent2>
      <a:accent3>
        <a:srgbClr val="F04E98"/>
      </a:accent3>
      <a:accent4>
        <a:srgbClr val="FF957D"/>
      </a:accent4>
      <a:accent5>
        <a:srgbClr val="FEC514"/>
      </a:accent5>
      <a:accent6>
        <a:srgbClr val="153385"/>
      </a:accent6>
      <a:hlink>
        <a:srgbClr val="0B64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025 Elasti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EFCF"/>
      </a:accent1>
      <a:accent2>
        <a:srgbClr val="0B64DD"/>
      </a:accent2>
      <a:accent3>
        <a:srgbClr val="F04E98"/>
      </a:accent3>
      <a:accent4>
        <a:srgbClr val="FF957D"/>
      </a:accent4>
      <a:accent5>
        <a:srgbClr val="FEC514"/>
      </a:accent5>
      <a:accent6>
        <a:srgbClr val="153385"/>
      </a:accent6>
      <a:hlink>
        <a:srgbClr val="0B64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